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75" r:id="rId2"/>
    <p:sldId id="277" r:id="rId3"/>
    <p:sldId id="276" r:id="rId4"/>
    <p:sldId id="292" r:id="rId5"/>
    <p:sldId id="284" r:id="rId6"/>
    <p:sldId id="279" r:id="rId7"/>
    <p:sldId id="280" r:id="rId8"/>
    <p:sldId id="285" r:id="rId9"/>
    <p:sldId id="287" r:id="rId10"/>
    <p:sldId id="286" r:id="rId11"/>
    <p:sldId id="288" r:id="rId12"/>
    <p:sldId id="289" r:id="rId13"/>
    <p:sldId id="290" r:id="rId14"/>
    <p:sldId id="291" r:id="rId15"/>
    <p:sldId id="281" r:id="rId16"/>
    <p:sldId id="293" r:id="rId17"/>
    <p:sldId id="282" r:id="rId18"/>
    <p:sldId id="283" r:id="rId19"/>
    <p:sldId id="27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040" autoAdjust="0"/>
    <p:restoredTop sz="93154" autoAdjust="0"/>
  </p:normalViewPr>
  <p:slideViewPr>
    <p:cSldViewPr snapToGrid="0">
      <p:cViewPr varScale="1">
        <p:scale>
          <a:sx n="58" d="100"/>
          <a:sy n="58" d="100"/>
        </p:scale>
        <p:origin x="-528" y="-8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EB67C4-9E1A-42CD-BB95-41B3A6DCA101}"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F598C170-3993-4DD7-B986-F3E5CD26496F}">
      <dgm:prSet phldrT="[Text]" custT="1"/>
      <dgm:spPr/>
      <dgm:t>
        <a:bodyPr/>
        <a:lstStyle/>
        <a:p>
          <a:pPr algn="l"/>
          <a:r>
            <a:rPr lang="en-US" sz="2000" b="0" dirty="0"/>
            <a:t>The Holy Roman emperors and other monarchs often appointed the Church officials within their realm. This  practice was known as </a:t>
          </a:r>
          <a:r>
            <a:rPr lang="en-US" sz="2000" dirty="0">
              <a:solidFill>
                <a:srgbClr val="CC3300"/>
              </a:solidFill>
            </a:rPr>
            <a:t>lay investiture</a:t>
          </a:r>
          <a:r>
            <a:rPr lang="en-US" sz="2400" dirty="0"/>
            <a:t>.</a:t>
          </a:r>
        </a:p>
      </dgm:t>
    </dgm:pt>
    <dgm:pt modelId="{C6E9D1B2-7FB3-4F03-A964-59F302D8B6CC}" type="parTrans" cxnId="{A7639B78-BB0E-4C08-B3FD-38477694CE7B}">
      <dgm:prSet/>
      <dgm:spPr/>
      <dgm:t>
        <a:bodyPr/>
        <a:lstStyle/>
        <a:p>
          <a:endParaRPr lang="en-US"/>
        </a:p>
      </dgm:t>
    </dgm:pt>
    <dgm:pt modelId="{1E10E58D-7C18-41E4-B2AF-CEFCA2D1539D}" type="sibTrans" cxnId="{A7639B78-BB0E-4C08-B3FD-38477694CE7B}">
      <dgm:prSet/>
      <dgm:spPr/>
      <dgm:t>
        <a:bodyPr/>
        <a:lstStyle/>
        <a:p>
          <a:endParaRPr lang="en-US"/>
        </a:p>
      </dgm:t>
    </dgm:pt>
    <dgm:pt modelId="{FD7A94AA-2D81-4F08-9622-87D22A036CEC}">
      <dgm:prSet phldrT="[Text]"/>
      <dgm:spPr/>
      <dgm:t>
        <a:bodyPr/>
        <a:lstStyle/>
        <a:p>
          <a:pPr algn="l"/>
          <a:r>
            <a:rPr lang="en-US" b="0" dirty="0"/>
            <a:t>Popes, such as Gregory VII, tried to end lay investiture, which they saw as outside interference from secular rulers.</a:t>
          </a:r>
          <a:endParaRPr lang="en-US" dirty="0"/>
        </a:p>
      </dgm:t>
    </dgm:pt>
    <dgm:pt modelId="{C8DA9793-0E00-42F2-BB22-208E139529F8}" type="parTrans" cxnId="{4D7DA071-915E-4246-9DDF-F3305C2E9E96}">
      <dgm:prSet/>
      <dgm:spPr/>
      <dgm:t>
        <a:bodyPr/>
        <a:lstStyle/>
        <a:p>
          <a:endParaRPr lang="en-US"/>
        </a:p>
      </dgm:t>
    </dgm:pt>
    <dgm:pt modelId="{7BAF05FE-DE90-48CD-AEC6-9177E97494EC}" type="sibTrans" cxnId="{4D7DA071-915E-4246-9DDF-F3305C2E9E96}">
      <dgm:prSet/>
      <dgm:spPr/>
      <dgm:t>
        <a:bodyPr/>
        <a:lstStyle/>
        <a:p>
          <a:endParaRPr lang="en-US"/>
        </a:p>
      </dgm:t>
    </dgm:pt>
    <dgm:pt modelId="{4D2307A3-D999-4AD9-B775-669B4D28168C}">
      <dgm:prSet phldrT="[Text]"/>
      <dgm:spPr/>
      <dgm:t>
        <a:bodyPr/>
        <a:lstStyle/>
        <a:p>
          <a:r>
            <a:rPr lang="en-US" b="0" dirty="0"/>
            <a:t>The struggle over investiture dragged on for almost 50 years.</a:t>
          </a:r>
          <a:endParaRPr lang="en-US" dirty="0"/>
        </a:p>
      </dgm:t>
    </dgm:pt>
    <dgm:pt modelId="{A77E06DF-8CA8-4F56-8744-E459321947FD}" type="parTrans" cxnId="{68070CE2-58F8-4AAA-BB3D-BDB0E274B87F}">
      <dgm:prSet/>
      <dgm:spPr/>
      <dgm:t>
        <a:bodyPr/>
        <a:lstStyle/>
        <a:p>
          <a:endParaRPr lang="en-US"/>
        </a:p>
      </dgm:t>
    </dgm:pt>
    <dgm:pt modelId="{C68D9BF1-5EC0-4095-BB62-37B1252374DE}" type="sibTrans" cxnId="{68070CE2-58F8-4AAA-BB3D-BDB0E274B87F}">
      <dgm:prSet/>
      <dgm:spPr/>
      <dgm:t>
        <a:bodyPr/>
        <a:lstStyle/>
        <a:p>
          <a:endParaRPr lang="en-US"/>
        </a:p>
      </dgm:t>
    </dgm:pt>
    <dgm:pt modelId="{9F455BC7-9469-4207-8C85-1CE21A0C9C62}">
      <dgm:prSet phldrT="[Text]"/>
      <dgm:spPr/>
      <dgm:t>
        <a:bodyPr/>
        <a:lstStyle/>
        <a:p>
          <a:r>
            <a:rPr lang="en-US" b="0" dirty="0"/>
            <a:t>Finally, in 1122, both sides accepted a treaty known as </a:t>
          </a:r>
          <a:r>
            <a:rPr lang="en-US" b="0" dirty="0">
              <a:solidFill>
                <a:srgbClr val="FF0000"/>
              </a:solidFill>
            </a:rPr>
            <a:t>the Concordat of Worms</a:t>
          </a:r>
          <a:r>
            <a:rPr lang="en-US" b="0" dirty="0"/>
            <a:t>. It stated that only the Church could appoint bishops, but that the emperor had the right to invest them with fiefs. </a:t>
          </a:r>
          <a:endParaRPr lang="en-US" dirty="0"/>
        </a:p>
      </dgm:t>
    </dgm:pt>
    <dgm:pt modelId="{AE635591-4522-49AB-B732-2EA22301CFE6}" type="parTrans" cxnId="{DBA7E6A5-D8EA-4D9F-AA1E-B01E1163E8EE}">
      <dgm:prSet/>
      <dgm:spPr/>
      <dgm:t>
        <a:bodyPr/>
        <a:lstStyle/>
        <a:p>
          <a:endParaRPr lang="en-US"/>
        </a:p>
      </dgm:t>
    </dgm:pt>
    <dgm:pt modelId="{38649AA9-FA99-4811-8208-B4C0FB7BE513}" type="sibTrans" cxnId="{DBA7E6A5-D8EA-4D9F-AA1E-B01E1163E8EE}">
      <dgm:prSet/>
      <dgm:spPr/>
      <dgm:t>
        <a:bodyPr/>
        <a:lstStyle/>
        <a:p>
          <a:endParaRPr lang="en-US"/>
        </a:p>
      </dgm:t>
    </dgm:pt>
    <dgm:pt modelId="{EB99E659-DA7F-4AF7-86C0-F6FFEE41D397}" type="pres">
      <dgm:prSet presAssocID="{C6EB67C4-9E1A-42CD-BB95-41B3A6DCA101}" presName="Name0" presStyleCnt="0">
        <dgm:presLayoutVars>
          <dgm:dir/>
          <dgm:animLvl val="lvl"/>
          <dgm:resizeHandles val="exact"/>
        </dgm:presLayoutVars>
      </dgm:prSet>
      <dgm:spPr/>
      <dgm:t>
        <a:bodyPr/>
        <a:lstStyle/>
        <a:p>
          <a:endParaRPr lang="en-US"/>
        </a:p>
      </dgm:t>
    </dgm:pt>
    <dgm:pt modelId="{F1574F13-B929-477B-B6DC-F90029C3AB10}" type="pres">
      <dgm:prSet presAssocID="{9F455BC7-9469-4207-8C85-1CE21A0C9C62}" presName="boxAndChildren" presStyleCnt="0"/>
      <dgm:spPr/>
    </dgm:pt>
    <dgm:pt modelId="{88C9B482-93B8-41A0-9320-D0B29FDF16E4}" type="pres">
      <dgm:prSet presAssocID="{9F455BC7-9469-4207-8C85-1CE21A0C9C62}" presName="parentTextBox" presStyleLbl="node1" presStyleIdx="0" presStyleCnt="4"/>
      <dgm:spPr/>
      <dgm:t>
        <a:bodyPr/>
        <a:lstStyle/>
        <a:p>
          <a:endParaRPr lang="en-US"/>
        </a:p>
      </dgm:t>
    </dgm:pt>
    <dgm:pt modelId="{12694DB1-1F79-4D96-8891-B95891362447}" type="pres">
      <dgm:prSet presAssocID="{C68D9BF1-5EC0-4095-BB62-37B1252374DE}" presName="sp" presStyleCnt="0"/>
      <dgm:spPr/>
    </dgm:pt>
    <dgm:pt modelId="{2E2C3400-9524-4E0D-86F7-708FE8F06BCF}" type="pres">
      <dgm:prSet presAssocID="{4D2307A3-D999-4AD9-B775-669B4D28168C}" presName="arrowAndChildren" presStyleCnt="0"/>
      <dgm:spPr/>
    </dgm:pt>
    <dgm:pt modelId="{E16A4F68-4B2A-404C-8CD9-0997447CDC9A}" type="pres">
      <dgm:prSet presAssocID="{4D2307A3-D999-4AD9-B775-669B4D28168C}" presName="parentTextArrow" presStyleLbl="node1" presStyleIdx="1" presStyleCnt="4"/>
      <dgm:spPr/>
      <dgm:t>
        <a:bodyPr/>
        <a:lstStyle/>
        <a:p>
          <a:endParaRPr lang="en-US"/>
        </a:p>
      </dgm:t>
    </dgm:pt>
    <dgm:pt modelId="{8D4F7E05-DB09-4608-A1C7-2D223BE43179}" type="pres">
      <dgm:prSet presAssocID="{7BAF05FE-DE90-48CD-AEC6-9177E97494EC}" presName="sp" presStyleCnt="0"/>
      <dgm:spPr/>
    </dgm:pt>
    <dgm:pt modelId="{7D06D1DC-8FB7-410F-96FD-34F8151E27C6}" type="pres">
      <dgm:prSet presAssocID="{FD7A94AA-2D81-4F08-9622-87D22A036CEC}" presName="arrowAndChildren" presStyleCnt="0"/>
      <dgm:spPr/>
    </dgm:pt>
    <dgm:pt modelId="{804DB4C6-AA93-4159-A053-63E6DD06ACD5}" type="pres">
      <dgm:prSet presAssocID="{FD7A94AA-2D81-4F08-9622-87D22A036CEC}" presName="parentTextArrow" presStyleLbl="node1" presStyleIdx="2" presStyleCnt="4"/>
      <dgm:spPr/>
      <dgm:t>
        <a:bodyPr/>
        <a:lstStyle/>
        <a:p>
          <a:endParaRPr lang="en-US"/>
        </a:p>
      </dgm:t>
    </dgm:pt>
    <dgm:pt modelId="{9F4BBD3F-1284-49F2-B10A-6BD99BA17999}" type="pres">
      <dgm:prSet presAssocID="{1E10E58D-7C18-41E4-B2AF-CEFCA2D1539D}" presName="sp" presStyleCnt="0"/>
      <dgm:spPr/>
    </dgm:pt>
    <dgm:pt modelId="{D4EEC2E3-3090-4BF2-A0A9-0F6727E5D958}" type="pres">
      <dgm:prSet presAssocID="{F598C170-3993-4DD7-B986-F3E5CD26496F}" presName="arrowAndChildren" presStyleCnt="0"/>
      <dgm:spPr/>
    </dgm:pt>
    <dgm:pt modelId="{FEB57390-B99A-498B-92DC-0E2AA8BDAE4B}" type="pres">
      <dgm:prSet presAssocID="{F598C170-3993-4DD7-B986-F3E5CD26496F}" presName="parentTextArrow" presStyleLbl="node1" presStyleIdx="3" presStyleCnt="4"/>
      <dgm:spPr/>
      <dgm:t>
        <a:bodyPr/>
        <a:lstStyle/>
        <a:p>
          <a:endParaRPr lang="en-US"/>
        </a:p>
      </dgm:t>
    </dgm:pt>
  </dgm:ptLst>
  <dgm:cxnLst>
    <dgm:cxn modelId="{4D7DA071-915E-4246-9DDF-F3305C2E9E96}" srcId="{C6EB67C4-9E1A-42CD-BB95-41B3A6DCA101}" destId="{FD7A94AA-2D81-4F08-9622-87D22A036CEC}" srcOrd="1" destOrd="0" parTransId="{C8DA9793-0E00-42F2-BB22-208E139529F8}" sibTransId="{7BAF05FE-DE90-48CD-AEC6-9177E97494EC}"/>
    <dgm:cxn modelId="{EBC61B1C-396C-4ACE-82CC-7415E898DD8E}" type="presOf" srcId="{F598C170-3993-4DD7-B986-F3E5CD26496F}" destId="{FEB57390-B99A-498B-92DC-0E2AA8BDAE4B}" srcOrd="0" destOrd="0" presId="urn:microsoft.com/office/officeart/2005/8/layout/process4"/>
    <dgm:cxn modelId="{342C8D39-A7E3-484A-A06C-DFF35B2AA0D8}" type="presOf" srcId="{9F455BC7-9469-4207-8C85-1CE21A0C9C62}" destId="{88C9B482-93B8-41A0-9320-D0B29FDF16E4}" srcOrd="0" destOrd="0" presId="urn:microsoft.com/office/officeart/2005/8/layout/process4"/>
    <dgm:cxn modelId="{4B079824-5C0A-413A-A148-33E9CBBDD58F}" type="presOf" srcId="{C6EB67C4-9E1A-42CD-BB95-41B3A6DCA101}" destId="{EB99E659-DA7F-4AF7-86C0-F6FFEE41D397}" srcOrd="0" destOrd="0" presId="urn:microsoft.com/office/officeart/2005/8/layout/process4"/>
    <dgm:cxn modelId="{68070CE2-58F8-4AAA-BB3D-BDB0E274B87F}" srcId="{C6EB67C4-9E1A-42CD-BB95-41B3A6DCA101}" destId="{4D2307A3-D999-4AD9-B775-669B4D28168C}" srcOrd="2" destOrd="0" parTransId="{A77E06DF-8CA8-4F56-8744-E459321947FD}" sibTransId="{C68D9BF1-5EC0-4095-BB62-37B1252374DE}"/>
    <dgm:cxn modelId="{A7639B78-BB0E-4C08-B3FD-38477694CE7B}" srcId="{C6EB67C4-9E1A-42CD-BB95-41B3A6DCA101}" destId="{F598C170-3993-4DD7-B986-F3E5CD26496F}" srcOrd="0" destOrd="0" parTransId="{C6E9D1B2-7FB3-4F03-A964-59F302D8B6CC}" sibTransId="{1E10E58D-7C18-41E4-B2AF-CEFCA2D1539D}"/>
    <dgm:cxn modelId="{765EBAB0-09F1-44A5-B74F-78D860A2C6B6}" type="presOf" srcId="{4D2307A3-D999-4AD9-B775-669B4D28168C}" destId="{E16A4F68-4B2A-404C-8CD9-0997447CDC9A}" srcOrd="0" destOrd="0" presId="urn:microsoft.com/office/officeart/2005/8/layout/process4"/>
    <dgm:cxn modelId="{B4CFC30F-D4CC-400F-84A6-ADD331F75ED4}" type="presOf" srcId="{FD7A94AA-2D81-4F08-9622-87D22A036CEC}" destId="{804DB4C6-AA93-4159-A053-63E6DD06ACD5}" srcOrd="0" destOrd="0" presId="urn:microsoft.com/office/officeart/2005/8/layout/process4"/>
    <dgm:cxn modelId="{DBA7E6A5-D8EA-4D9F-AA1E-B01E1163E8EE}" srcId="{C6EB67C4-9E1A-42CD-BB95-41B3A6DCA101}" destId="{9F455BC7-9469-4207-8C85-1CE21A0C9C62}" srcOrd="3" destOrd="0" parTransId="{AE635591-4522-49AB-B732-2EA22301CFE6}" sibTransId="{38649AA9-FA99-4811-8208-B4C0FB7BE513}"/>
    <dgm:cxn modelId="{F95F25A3-F56A-4DDA-8C65-41341225D3F6}" type="presParOf" srcId="{EB99E659-DA7F-4AF7-86C0-F6FFEE41D397}" destId="{F1574F13-B929-477B-B6DC-F90029C3AB10}" srcOrd="0" destOrd="0" presId="urn:microsoft.com/office/officeart/2005/8/layout/process4"/>
    <dgm:cxn modelId="{FBA9A132-A2EA-45F6-9FE9-441301282AFD}" type="presParOf" srcId="{F1574F13-B929-477B-B6DC-F90029C3AB10}" destId="{88C9B482-93B8-41A0-9320-D0B29FDF16E4}" srcOrd="0" destOrd="0" presId="urn:microsoft.com/office/officeart/2005/8/layout/process4"/>
    <dgm:cxn modelId="{D7A8EA3E-6E8F-44F7-AB76-BDE6611E80C8}" type="presParOf" srcId="{EB99E659-DA7F-4AF7-86C0-F6FFEE41D397}" destId="{12694DB1-1F79-4D96-8891-B95891362447}" srcOrd="1" destOrd="0" presId="urn:microsoft.com/office/officeart/2005/8/layout/process4"/>
    <dgm:cxn modelId="{CC056A6E-5E8C-4630-9E12-37D3E025A844}" type="presParOf" srcId="{EB99E659-DA7F-4AF7-86C0-F6FFEE41D397}" destId="{2E2C3400-9524-4E0D-86F7-708FE8F06BCF}" srcOrd="2" destOrd="0" presId="urn:microsoft.com/office/officeart/2005/8/layout/process4"/>
    <dgm:cxn modelId="{A6A0A839-BED4-482D-923F-6469296CFA58}" type="presParOf" srcId="{2E2C3400-9524-4E0D-86F7-708FE8F06BCF}" destId="{E16A4F68-4B2A-404C-8CD9-0997447CDC9A}" srcOrd="0" destOrd="0" presId="urn:microsoft.com/office/officeart/2005/8/layout/process4"/>
    <dgm:cxn modelId="{CB1927AA-32FB-4458-81E4-7CCECF92CC96}" type="presParOf" srcId="{EB99E659-DA7F-4AF7-86C0-F6FFEE41D397}" destId="{8D4F7E05-DB09-4608-A1C7-2D223BE43179}" srcOrd="3" destOrd="0" presId="urn:microsoft.com/office/officeart/2005/8/layout/process4"/>
    <dgm:cxn modelId="{DA11F9D4-6D03-4921-BBB7-09E15FDA87E4}" type="presParOf" srcId="{EB99E659-DA7F-4AF7-86C0-F6FFEE41D397}" destId="{7D06D1DC-8FB7-410F-96FD-34F8151E27C6}" srcOrd="4" destOrd="0" presId="urn:microsoft.com/office/officeart/2005/8/layout/process4"/>
    <dgm:cxn modelId="{63162142-58D9-4745-AA23-E13DB9A6789C}" type="presParOf" srcId="{7D06D1DC-8FB7-410F-96FD-34F8151E27C6}" destId="{804DB4C6-AA93-4159-A053-63E6DD06ACD5}" srcOrd="0" destOrd="0" presId="urn:microsoft.com/office/officeart/2005/8/layout/process4"/>
    <dgm:cxn modelId="{84CA8980-3D99-4EC0-983C-81C87AFB26AD}" type="presParOf" srcId="{EB99E659-DA7F-4AF7-86C0-F6FFEE41D397}" destId="{9F4BBD3F-1284-49F2-B10A-6BD99BA17999}" srcOrd="5" destOrd="0" presId="urn:microsoft.com/office/officeart/2005/8/layout/process4"/>
    <dgm:cxn modelId="{1C2A8EE0-8E7C-4E65-B284-8D1A5178635A}" type="presParOf" srcId="{EB99E659-DA7F-4AF7-86C0-F6FFEE41D397}" destId="{D4EEC2E3-3090-4BF2-A0A9-0F6727E5D958}" srcOrd="6" destOrd="0" presId="urn:microsoft.com/office/officeart/2005/8/layout/process4"/>
    <dgm:cxn modelId="{92F4E940-497A-466D-961B-F1C969C016DC}" type="presParOf" srcId="{D4EEC2E3-3090-4BF2-A0A9-0F6727E5D958}" destId="{FEB57390-B99A-498B-92DC-0E2AA8BDAE4B}"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9B482-93B8-41A0-9320-D0B29FDF16E4}">
      <dsp:nvSpPr>
        <dsp:cNvPr id="0" name=""/>
        <dsp:cNvSpPr/>
      </dsp:nvSpPr>
      <dsp:spPr>
        <a:xfrm>
          <a:off x="0" y="4639361"/>
          <a:ext cx="6914271" cy="1014978"/>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kern="1200" dirty="0"/>
            <a:t>Finally, in 1122, both sides accepted a treaty known as </a:t>
          </a:r>
          <a:r>
            <a:rPr lang="en-US" sz="1800" b="0" kern="1200" dirty="0">
              <a:solidFill>
                <a:srgbClr val="FF0000"/>
              </a:solidFill>
            </a:rPr>
            <a:t>the Concordat of Worms</a:t>
          </a:r>
          <a:r>
            <a:rPr lang="en-US" sz="1800" b="0" kern="1200" dirty="0"/>
            <a:t>. It stated that only the Church could appoint bishops, but that the emperor had the right to invest them with fiefs. </a:t>
          </a:r>
          <a:endParaRPr lang="en-US" sz="1800" kern="1200" dirty="0"/>
        </a:p>
      </dsp:txBody>
      <dsp:txXfrm>
        <a:off x="0" y="4639361"/>
        <a:ext cx="6914271" cy="1014978"/>
      </dsp:txXfrm>
    </dsp:sp>
    <dsp:sp modelId="{E16A4F68-4B2A-404C-8CD9-0997447CDC9A}">
      <dsp:nvSpPr>
        <dsp:cNvPr id="0" name=""/>
        <dsp:cNvSpPr/>
      </dsp:nvSpPr>
      <dsp:spPr>
        <a:xfrm rot="10800000">
          <a:off x="0" y="3093548"/>
          <a:ext cx="6914271" cy="1561037"/>
        </a:xfrm>
        <a:prstGeom prst="upArrowCallou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kern="1200" dirty="0"/>
            <a:t>The struggle over investiture dragged on for almost 50 years.</a:t>
          </a:r>
          <a:endParaRPr lang="en-US" sz="1800" kern="1200" dirty="0"/>
        </a:p>
      </dsp:txBody>
      <dsp:txXfrm rot="10800000">
        <a:off x="0" y="3093548"/>
        <a:ext cx="6914271" cy="1014315"/>
      </dsp:txXfrm>
    </dsp:sp>
    <dsp:sp modelId="{804DB4C6-AA93-4159-A053-63E6DD06ACD5}">
      <dsp:nvSpPr>
        <dsp:cNvPr id="0" name=""/>
        <dsp:cNvSpPr/>
      </dsp:nvSpPr>
      <dsp:spPr>
        <a:xfrm rot="10800000">
          <a:off x="0" y="1547735"/>
          <a:ext cx="6914271" cy="1561037"/>
        </a:xfrm>
        <a:prstGeom prst="upArrowCallou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b="0" kern="1200" dirty="0"/>
            <a:t>Popes, such as Gregory VII, tried to end lay investiture, which they saw as outside interference from secular rulers.</a:t>
          </a:r>
          <a:endParaRPr lang="en-US" sz="1800" kern="1200" dirty="0"/>
        </a:p>
      </dsp:txBody>
      <dsp:txXfrm rot="10800000">
        <a:off x="0" y="1547735"/>
        <a:ext cx="6914271" cy="1014315"/>
      </dsp:txXfrm>
    </dsp:sp>
    <dsp:sp modelId="{FEB57390-B99A-498B-92DC-0E2AA8BDAE4B}">
      <dsp:nvSpPr>
        <dsp:cNvPr id="0" name=""/>
        <dsp:cNvSpPr/>
      </dsp:nvSpPr>
      <dsp:spPr>
        <a:xfrm rot="10800000">
          <a:off x="0" y="1922"/>
          <a:ext cx="6914271" cy="1561037"/>
        </a:xfrm>
        <a:prstGeom prst="upArrowCallou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0" kern="1200" dirty="0"/>
            <a:t>The Holy Roman emperors and other monarchs often appointed the Church officials within their realm. This  practice was known as </a:t>
          </a:r>
          <a:r>
            <a:rPr lang="en-US" sz="2000" kern="1200" dirty="0">
              <a:solidFill>
                <a:srgbClr val="CC3300"/>
              </a:solidFill>
            </a:rPr>
            <a:t>lay investiture</a:t>
          </a:r>
          <a:r>
            <a:rPr lang="en-US" sz="2400" kern="1200" dirty="0"/>
            <a:t>.</a:t>
          </a:r>
        </a:p>
      </dsp:txBody>
      <dsp:txXfrm rot="10800000">
        <a:off x="0" y="1922"/>
        <a:ext cx="6914271" cy="101431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B3592B-F5FC-4310-A682-450E546FA305}" type="datetimeFigureOut">
              <a:rPr lang="en-US" smtClean="0"/>
              <a:pPr/>
              <a:t>10/26/2018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65282E-07EC-48B3-9A21-E45EDF46073F}" type="slidenum">
              <a:rPr lang="en-US" smtClean="0"/>
              <a:pPr/>
              <a:t>‹#›</a:t>
            </a:fld>
            <a:endParaRPr lang="en-US"/>
          </a:p>
        </p:txBody>
      </p:sp>
    </p:spTree>
    <p:extLst>
      <p:ext uri="{BB962C8B-B14F-4D97-AF65-F5344CB8AC3E}">
        <p14:creationId xmlns:p14="http://schemas.microsoft.com/office/powerpoint/2010/main" xmlns="" val="1924273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https://www.historyanswers.co.uk/kings-queens/emperor-frankenstein-the-truth-behind-frederick-ii-of-sicilys-sadistic-science-experiments/</a:t>
            </a:r>
          </a:p>
        </p:txBody>
      </p:sp>
      <p:sp>
        <p:nvSpPr>
          <p:cNvPr id="4" name="Slide Number Placeholder 3"/>
          <p:cNvSpPr>
            <a:spLocks noGrp="1"/>
          </p:cNvSpPr>
          <p:nvPr>
            <p:ph type="sldNum" sz="quarter" idx="10"/>
          </p:nvPr>
        </p:nvSpPr>
        <p:spPr/>
        <p:txBody>
          <a:bodyPr/>
          <a:lstStyle/>
          <a:p>
            <a:fld id="{8B65282E-07EC-48B3-9A21-E45EDF46073F}"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https://www.historyanswers.co.uk/kings-queens/emperor-frankenstein-the-truth-behind-frederick-ii-of-sicilys-sadistic-science-experiments/</a:t>
            </a:r>
          </a:p>
          <a:p>
            <a:r>
              <a:rPr lang="en-US"/>
              <a:t>https://www.historytoday.com/richard-cavendish/death-emperor-frederick-ii</a:t>
            </a:r>
            <a:endParaRPr lang="en-US" dirty="0"/>
          </a:p>
        </p:txBody>
      </p:sp>
      <p:sp>
        <p:nvSpPr>
          <p:cNvPr id="4" name="Slide Number Placeholder 3"/>
          <p:cNvSpPr>
            <a:spLocks noGrp="1"/>
          </p:cNvSpPr>
          <p:nvPr>
            <p:ph type="sldNum" sz="quarter" idx="10"/>
          </p:nvPr>
        </p:nvSpPr>
        <p:spPr/>
        <p:txBody>
          <a:bodyPr/>
          <a:lstStyle/>
          <a:p>
            <a:fld id="{8B65282E-07EC-48B3-9A21-E45EDF46073F}" type="slidenum">
              <a:rPr lang="en-US" smtClean="0"/>
              <a:pPr/>
              <a:t>10</a:t>
            </a:fld>
            <a:endParaRPr lang="en-US"/>
          </a:p>
        </p:txBody>
      </p:sp>
    </p:spTree>
    <p:extLst>
      <p:ext uri="{BB962C8B-B14F-4D97-AF65-F5344CB8AC3E}">
        <p14:creationId xmlns:p14="http://schemas.microsoft.com/office/powerpoint/2010/main" xmlns="" val="1454280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3C633830-2244-49AE-BC4A-47F415C177C6}" type="datetimeFigureOut">
              <a:rPr lang="en-US" dirty="0"/>
              <a:pPr/>
              <a:t>10/26/2018</a:t>
            </a:fld>
            <a:endParaRPr lang="en-US" dirty="0"/>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2AC27A5A-7290-4DE1-BA94-4BE8A8E57DCF}" type="slidenum">
              <a:rPr lang="en-US" dirty="0"/>
              <a:pPr/>
              <a:t>‹#›</a:t>
            </a:fld>
            <a:endParaRPr lang="en-US" dirty="0"/>
          </a:p>
        </p:txBody>
      </p:sp>
      <p:cxnSp>
        <p:nvCxnSpPr>
          <p:cNvPr id="9" name="Straight Connector 8"/>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xmlns="">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dirty="0"/>
              <a:pPr/>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3C633830-2244-49AE-BC4A-47F415C177C6}" type="datetimeFigureOut">
              <a:rPr lang="en-US" dirty="0"/>
              <a:pPr/>
              <a:t>10/26/2018</a:t>
            </a:fld>
            <a:endParaRPr lang="en-US" dirty="0"/>
          </a:p>
        </p:txBody>
      </p:sp>
      <p:sp>
        <p:nvSpPr>
          <p:cNvPr id="5" name="Footer Placeholder 4"/>
          <p:cNvSpPr>
            <a:spLocks noGrp="1"/>
          </p:cNvSpPr>
          <p:nvPr>
            <p:ph type="ftr" sz="quarter" idx="11"/>
          </p:nvPr>
        </p:nvSpPr>
        <p:spPr>
          <a:xfrm>
            <a:off x="6536187" y="6315949"/>
            <a:ext cx="3814856" cy="365125"/>
          </a:xfrm>
        </p:spPr>
        <p:txBody>
          <a:bodyPr/>
          <a:lstStyle/>
          <a:p>
            <a:endParaRPr lang="en-US" dirty="0"/>
          </a:p>
        </p:txBody>
      </p:sp>
      <p:sp>
        <p:nvSpPr>
          <p:cNvPr id="6" name="Slide Number Placeholder 5"/>
          <p:cNvSpPr>
            <a:spLocks noGrp="1"/>
          </p:cNvSpPr>
          <p:nvPr>
            <p:ph type="sldNum" sz="quarter" idx="12"/>
          </p:nvPr>
        </p:nvSpPr>
        <p:spPr>
          <a:xfrm>
            <a:off x="11784011" y="5607592"/>
            <a:ext cx="407988" cy="365125"/>
          </a:xfrm>
        </p:spPr>
        <p:txBody>
          <a:bodyPr/>
          <a:lstStyle/>
          <a:p>
            <a:fld id="{2AC27A5A-7290-4DE1-BA94-4BE8A8E57DCF}" type="slidenum">
              <a:rPr lang="en-US" dirty="0"/>
              <a:pPr/>
              <a:t>‹#›</a:t>
            </a:fld>
            <a:endParaRPr lang="en-US" dirty="0"/>
          </a:p>
        </p:txBody>
      </p:sp>
      <p:cxnSp>
        <p:nvCxnSpPr>
          <p:cNvPr id="13" name="Straight Connector 12"/>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mod="1">
    <p:ext uri="{DCECCB84-F9BA-43D5-87BE-67443E8EF086}">
      <p15:sldGuideLst xmlns:p15="http://schemas.microsoft.com/office/powerpoint/2012/main" xmlns="">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dirty="0"/>
              <a:pPr/>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3C633830-2244-49AE-BC4A-47F415C177C6}" type="datetimeFigureOut">
              <a:rPr lang="en-US" dirty="0"/>
              <a:pPr/>
              <a:t>10/26/2018</a:t>
            </a:fld>
            <a:endParaRPr lang="en-US" dirty="0"/>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2AC27A5A-7290-4DE1-BA94-4BE8A8E57DCF}" type="slidenum">
              <a:rPr lang="en-US" dirty="0"/>
              <a:pPr/>
              <a:t>‹#›</a:t>
            </a:fld>
            <a:endParaRPr lang="en-US" dirty="0"/>
          </a:p>
        </p:txBody>
      </p:sp>
      <p:cxnSp>
        <p:nvCxnSpPr>
          <p:cNvPr id="10" name="Straight Connector 9"/>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mod="1">
    <p:ext uri="{DCECCB84-F9BA-43D5-87BE-67443E8EF086}">
      <p15:sldGuideLst xmlns:p15="http://schemas.microsoft.com/office/powerpoint/2012/main" xmlns="">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633830-2244-49AE-BC4A-47F415C177C6}" type="datetimeFigureOut">
              <a:rPr lang="en-US" dirty="0"/>
              <a:pPr/>
              <a:t>10/26/2018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633830-2244-49AE-BC4A-47F415C177C6}" type="datetimeFigureOut">
              <a:rPr lang="en-US" dirty="0"/>
              <a:pPr/>
              <a:t>10/26/2018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C27A5A-7290-4DE1-BA94-4BE8A8E57DCF}"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633830-2244-49AE-BC4A-47F415C177C6}" type="datetimeFigureOut">
              <a:rPr lang="en-US" dirty="0"/>
              <a:pPr/>
              <a:t>10/26/2018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C27A5A-7290-4DE1-BA94-4BE8A8E57DCF}"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33830-2244-49AE-BC4A-47F415C177C6}" type="datetimeFigureOut">
              <a:rPr lang="en-US" dirty="0"/>
              <a:pPr/>
              <a:t>10/26/2018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C27A5A-7290-4DE1-BA94-4BE8A8E57DCF}"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633830-2244-49AE-BC4A-47F415C177C6}" type="datetimeFigureOut">
              <a:rPr lang="en-US" dirty="0"/>
              <a:pPr/>
              <a:t>10/26/2018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633830-2244-49AE-BC4A-47F415C177C6}" type="datetimeFigureOut">
              <a:rPr lang="en-US" dirty="0"/>
              <a:pPr/>
              <a:t>10/26/2018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3C633830-2244-49AE-BC4A-47F415C177C6}" type="datetimeFigureOut">
              <a:rPr lang="en-US" dirty="0"/>
              <a:pPr/>
              <a:t>10/26/2018</a:t>
            </a:fld>
            <a:endParaRPr lang="en-US" dirty="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dirty="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2AC27A5A-7290-4DE1-BA94-4BE8A8E57DCF}" type="slidenum">
              <a:rPr lang="en-US" dirty="0"/>
              <a:pPr/>
              <a:t>‹#›</a:t>
            </a:fld>
            <a:endParaRPr lang="en-US" dirty="0"/>
          </a:p>
        </p:txBody>
      </p:sp>
      <p:cxnSp>
        <p:nvCxnSpPr>
          <p:cNvPr id="10" name="Straight Connector 9"/>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ritannica.com/biography/John-XIII" TargetMode="External"/><Relationship Id="rId2" Type="http://schemas.openxmlformats.org/officeDocument/2006/relationships/hyperlink" Target="https://www.britannica.com/biography/Leo-VIII"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1ECE06-123A-44DF-9C95-0D1C1615FA55}"/>
              </a:ext>
            </a:extLst>
          </p:cNvPr>
          <p:cNvSpPr>
            <a:spLocks noGrp="1"/>
          </p:cNvSpPr>
          <p:nvPr>
            <p:ph type="title"/>
          </p:nvPr>
        </p:nvSpPr>
        <p:spPr>
          <a:xfrm>
            <a:off x="227427" y="0"/>
            <a:ext cx="10492154" cy="1522340"/>
          </a:xfrm>
        </p:spPr>
        <p:txBody>
          <a:bodyPr/>
          <a:lstStyle/>
          <a:p>
            <a:pPr algn="l"/>
            <a:r>
              <a:rPr lang="en-US" dirty="0"/>
              <a:t>The Holy Roman Empire and the Church</a:t>
            </a:r>
          </a:p>
        </p:txBody>
      </p:sp>
      <p:sp>
        <p:nvSpPr>
          <p:cNvPr id="3" name="Content Placeholder 2">
            <a:extLst>
              <a:ext uri="{FF2B5EF4-FFF2-40B4-BE49-F238E27FC236}">
                <a16:creationId xmlns:a16="http://schemas.microsoft.com/office/drawing/2014/main" xmlns="" id="{70CDA700-DE9E-43EB-AD90-C70A653F3005}"/>
              </a:ext>
            </a:extLst>
          </p:cNvPr>
          <p:cNvSpPr>
            <a:spLocks noGrp="1"/>
          </p:cNvSpPr>
          <p:nvPr>
            <p:ph idx="1"/>
          </p:nvPr>
        </p:nvSpPr>
        <p:spPr>
          <a:xfrm>
            <a:off x="5702104" y="1181686"/>
            <a:ext cx="6248398" cy="5253551"/>
          </a:xfrm>
        </p:spPr>
        <p:txBody>
          <a:bodyPr>
            <a:normAutofit fontScale="85000" lnSpcReduction="20000"/>
          </a:bodyPr>
          <a:lstStyle/>
          <a:p>
            <a:r>
              <a:rPr lang="en-US" altLang="en-US" sz="2800" dirty="0"/>
              <a:t>With secular and religious rulers advancing rival claims to power, explosive conflicts erupted between monarchs and the Church.</a:t>
            </a:r>
          </a:p>
          <a:p>
            <a:pPr marL="0" indent="0">
              <a:buNone/>
            </a:pPr>
            <a:r>
              <a:rPr lang="en-US" altLang="en-US" sz="2800" dirty="0"/>
              <a:t>       - </a:t>
            </a:r>
            <a:r>
              <a:rPr lang="en-US" altLang="en-US" sz="2800" dirty="0">
                <a:ea typeface="ＭＳ Ｐゴシック" panose="020B0600070205080204" pitchFamily="34" charset="-128"/>
              </a:rPr>
              <a:t>After the death of Charlemagne, the Holy  </a:t>
            </a:r>
            <a:br>
              <a:rPr lang="en-US" altLang="en-US" sz="2800" dirty="0">
                <a:ea typeface="ＭＳ Ｐゴシック" panose="020B0600070205080204" pitchFamily="34" charset="-128"/>
              </a:rPr>
            </a:br>
            <a:r>
              <a:rPr lang="en-US" altLang="en-US" sz="2800" dirty="0">
                <a:ea typeface="ＭＳ Ｐゴシック" panose="020B0600070205080204" pitchFamily="34" charset="-128"/>
              </a:rPr>
              <a:t>          Roman Empire dissolved into a number of </a:t>
            </a:r>
          </a:p>
          <a:p>
            <a:pPr marL="0" indent="0">
              <a:buNone/>
            </a:pPr>
            <a:r>
              <a:rPr lang="en-US" altLang="en-US" sz="2800" dirty="0">
                <a:ea typeface="ＭＳ Ｐゴシック" panose="020B0600070205080204" pitchFamily="34" charset="-128"/>
              </a:rPr>
              <a:t>          separate states. </a:t>
            </a:r>
          </a:p>
          <a:p>
            <a:pPr marL="0" indent="0">
              <a:buNone/>
            </a:pPr>
            <a:r>
              <a:rPr lang="en-US" altLang="en-US" sz="2800" dirty="0">
                <a:ea typeface="ＭＳ Ｐゴシック" panose="020B0600070205080204" pitchFamily="34" charset="-128"/>
              </a:rPr>
              <a:t>       - German emperors claimed authority over </a:t>
            </a:r>
          </a:p>
          <a:p>
            <a:pPr marL="0" indent="0">
              <a:buNone/>
            </a:pPr>
            <a:r>
              <a:rPr lang="en-US" altLang="en-US" sz="2800" dirty="0">
                <a:ea typeface="ＭＳ Ｐゴシック" panose="020B0600070205080204" pitchFamily="34" charset="-128"/>
              </a:rPr>
              <a:t>          much of central and eastern Europe and </a:t>
            </a:r>
          </a:p>
          <a:p>
            <a:pPr marL="0" indent="0">
              <a:buNone/>
            </a:pPr>
            <a:r>
              <a:rPr lang="en-US" altLang="en-US" sz="2800" dirty="0">
                <a:ea typeface="ＭＳ Ｐゴシック" panose="020B0600070205080204" pitchFamily="34" charset="-128"/>
              </a:rPr>
              <a:t>          parts of France and Italy. </a:t>
            </a:r>
          </a:p>
          <a:p>
            <a:pPr marL="0" indent="0">
              <a:buNone/>
            </a:pPr>
            <a:r>
              <a:rPr lang="en-US" altLang="en-US" sz="2800" dirty="0">
                <a:ea typeface="ＭＳ Ｐゴシック" panose="020B0600070205080204" pitchFamily="34" charset="-128"/>
              </a:rPr>
              <a:t>       - The hundreds of nobles and Church </a:t>
            </a:r>
          </a:p>
          <a:p>
            <a:pPr marL="0" indent="0">
              <a:buNone/>
            </a:pPr>
            <a:r>
              <a:rPr lang="en-US" altLang="en-US" sz="2800" dirty="0">
                <a:ea typeface="ＭＳ Ｐゴシック" panose="020B0600070205080204" pitchFamily="34" charset="-128"/>
              </a:rPr>
              <a:t>          officials, who were the emperor’s vassals, </a:t>
            </a:r>
          </a:p>
          <a:p>
            <a:pPr marL="0" indent="0">
              <a:buNone/>
            </a:pPr>
            <a:r>
              <a:rPr lang="en-US" altLang="en-US" sz="2800" dirty="0">
                <a:ea typeface="ＭＳ Ｐゴシック" panose="020B0600070205080204" pitchFamily="34" charset="-128"/>
              </a:rPr>
              <a:t>          held the real power.</a:t>
            </a:r>
          </a:p>
          <a:p>
            <a:pPr marL="0" indent="0">
              <a:buNone/>
            </a:pPr>
            <a:endParaRPr lang="en-US" altLang="en-US" sz="2800" dirty="0"/>
          </a:p>
          <a:p>
            <a:endParaRPr lang="en-US" dirty="0"/>
          </a:p>
        </p:txBody>
      </p:sp>
      <p:pic>
        <p:nvPicPr>
          <p:cNvPr id="5122" name="Picture 2" descr="https://external-preview.redd.it/SalEcNt_vRMhdE9HR2zrNFfmnOfbSzzpy8i9f6s2Apk.png?width=960&amp;crop=smart&amp;s=d3ddd9ad60d9ec1abbdb4afe35e2fe2492d5a1f2"/>
          <p:cNvPicPr>
            <a:picLocks noChangeAspect="1" noChangeArrowheads="1"/>
          </p:cNvPicPr>
          <p:nvPr/>
        </p:nvPicPr>
        <p:blipFill>
          <a:blip r:embed="rId2"/>
          <a:srcRect/>
          <a:stretch>
            <a:fillRect/>
          </a:stretch>
        </p:blipFill>
        <p:spPr bwMode="auto">
          <a:xfrm>
            <a:off x="-1" y="2252398"/>
            <a:ext cx="5809957" cy="4605602"/>
          </a:xfrm>
          <a:prstGeom prst="rect">
            <a:avLst/>
          </a:prstGeom>
          <a:noFill/>
        </p:spPr>
      </p:pic>
      <p:sp>
        <p:nvSpPr>
          <p:cNvPr id="5" name="TextBox 4"/>
          <p:cNvSpPr txBox="1"/>
          <p:nvPr/>
        </p:nvSpPr>
        <p:spPr>
          <a:xfrm>
            <a:off x="182880" y="1505243"/>
            <a:ext cx="5472332" cy="646331"/>
          </a:xfrm>
          <a:prstGeom prst="rect">
            <a:avLst/>
          </a:prstGeom>
          <a:noFill/>
        </p:spPr>
        <p:txBody>
          <a:bodyPr wrap="square" rtlCol="0">
            <a:spAutoFit/>
          </a:bodyPr>
          <a:lstStyle/>
          <a:p>
            <a:r>
              <a:rPr lang="en-US" dirty="0"/>
              <a:t>Question: what does the map reveal about the Holy Roman Empire?</a:t>
            </a:r>
          </a:p>
        </p:txBody>
      </p:sp>
    </p:spTree>
    <p:extLst>
      <p:ext uri="{BB962C8B-B14F-4D97-AF65-F5344CB8AC3E}">
        <p14:creationId xmlns:p14="http://schemas.microsoft.com/office/powerpoint/2010/main" xmlns="" val="1759196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9630" y="0"/>
            <a:ext cx="10068169" cy="2310131"/>
          </a:xfrm>
        </p:spPr>
        <p:txBody>
          <a:bodyPr/>
          <a:lstStyle/>
          <a:p>
            <a:pPr algn="l"/>
            <a:r>
              <a:rPr lang="en-US" dirty="0"/>
              <a:t>Frederick II</a:t>
            </a:r>
            <a:br>
              <a:rPr lang="en-US" dirty="0"/>
            </a:br>
            <a:r>
              <a:rPr lang="en-US" sz="2400" dirty="0"/>
              <a:t>“Emperor Frankenstein” </a:t>
            </a:r>
          </a:p>
        </p:txBody>
      </p:sp>
      <p:sp>
        <p:nvSpPr>
          <p:cNvPr id="5" name="Content Placeholder 4"/>
          <p:cNvSpPr>
            <a:spLocks noGrp="1"/>
          </p:cNvSpPr>
          <p:nvPr>
            <p:ph sz="half" idx="1"/>
          </p:nvPr>
        </p:nvSpPr>
        <p:spPr>
          <a:xfrm>
            <a:off x="5673970" y="309114"/>
            <a:ext cx="6248400" cy="6371086"/>
          </a:xfrm>
        </p:spPr>
        <p:txBody>
          <a:bodyPr>
            <a:normAutofit fontScale="85000" lnSpcReduction="20000"/>
          </a:bodyPr>
          <a:lstStyle/>
          <a:p>
            <a:r>
              <a:rPr lang="en-US" dirty="0"/>
              <a:t>In 1200s Emperor Frederick II reputedly had carried out experiments on infants. The origins of human language was something that fascinated the emperor greatly, and he embarked upon an experiment that, he hoped, would prove what was the original language of mankind. In his eagerness to determine what language had been given to Adam and Eve in the garden of Eden, Frederick gave a group of babies over into the care of nurses who were given strict instructions on how to raise them. The nurses were ordered not to interact with the children other than when strictly necessary; the infants could be fed and bathed, but no more, and they were not to be spoken to or cooed over under any circumstances. The children, starved of any form of affection, warmth and basic interaction, died, quite simply, of a lack of love.</a:t>
            </a:r>
          </a:p>
          <a:p>
            <a:r>
              <a:rPr lang="en-US" dirty="0"/>
              <a:t>Frederick ordered that two prisoners be given dinner, each man to be fed the same food as the other. After eating, one of the men was then sent out hunting, while the other was told to go to bed and sleep off the meal he had just ingested. Unknown to the two men, Frederick intended to investigate the different effects that exercise and sleep might have on the digestion process. This was achieved in a most brutal manner: a few hours afterwards, Frederick had both men killed and </a:t>
            </a:r>
            <a:r>
              <a:rPr lang="en-US" dirty="0" err="1"/>
              <a:t>disembowelled</a:t>
            </a:r>
            <a:r>
              <a:rPr lang="en-US" dirty="0"/>
              <a:t> for the purpose of comparing the state of the contents of their stomachs, to see what had a greater effect.</a:t>
            </a:r>
          </a:p>
          <a:p>
            <a:endParaRPr lang="en-US" dirty="0"/>
          </a:p>
          <a:p>
            <a:endParaRPr lang="en-US" dirty="0"/>
          </a:p>
          <a:p>
            <a:endParaRPr lang="en-US" dirty="0"/>
          </a:p>
          <a:p>
            <a:endParaRPr lang="en-US" dirty="0"/>
          </a:p>
          <a:p>
            <a:endParaRPr lang="en-US" dirty="0"/>
          </a:p>
          <a:p>
            <a:endParaRPr lang="en-US" dirty="0"/>
          </a:p>
        </p:txBody>
      </p:sp>
      <p:pic>
        <p:nvPicPr>
          <p:cNvPr id="8" name="Picture 2" descr="Image result for frederick ii holy roman emperor"/>
          <p:cNvPicPr>
            <a:picLocks noChangeAspect="1" noChangeArrowheads="1"/>
          </p:cNvPicPr>
          <p:nvPr/>
        </p:nvPicPr>
        <p:blipFill>
          <a:blip r:embed="rId3"/>
          <a:srcRect/>
          <a:stretch>
            <a:fillRect/>
          </a:stretch>
        </p:blipFill>
        <p:spPr bwMode="auto">
          <a:xfrm>
            <a:off x="0" y="1553587"/>
            <a:ext cx="5441624" cy="53044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FF7222-A6DF-4AC2-8EC8-8C7B50D9B258}"/>
              </a:ext>
            </a:extLst>
          </p:cNvPr>
          <p:cNvSpPr>
            <a:spLocks noGrp="1"/>
          </p:cNvSpPr>
          <p:nvPr>
            <p:ph type="title"/>
          </p:nvPr>
        </p:nvSpPr>
        <p:spPr>
          <a:xfrm>
            <a:off x="330200" y="242178"/>
            <a:ext cx="4419600" cy="1777122"/>
          </a:xfrm>
        </p:spPr>
        <p:txBody>
          <a:bodyPr>
            <a:normAutofit/>
          </a:bodyPr>
          <a:lstStyle/>
          <a:p>
            <a:pPr algn="l"/>
            <a:r>
              <a:rPr lang="en-US" dirty="0"/>
              <a:t>Frederick II</a:t>
            </a:r>
            <a:br>
              <a:rPr lang="en-US" dirty="0"/>
            </a:br>
            <a:r>
              <a:rPr lang="en-US" sz="3100" dirty="0"/>
              <a:t>“Emperor Frankenstein” </a:t>
            </a:r>
          </a:p>
        </p:txBody>
      </p:sp>
      <p:sp>
        <p:nvSpPr>
          <p:cNvPr id="3" name="Content Placeholder 2">
            <a:extLst>
              <a:ext uri="{FF2B5EF4-FFF2-40B4-BE49-F238E27FC236}">
                <a16:creationId xmlns:a16="http://schemas.microsoft.com/office/drawing/2014/main" xmlns="" id="{B7A4A8C9-9014-49D5-B040-376FFABEE59D}"/>
              </a:ext>
            </a:extLst>
          </p:cNvPr>
          <p:cNvSpPr>
            <a:spLocks noGrp="1"/>
          </p:cNvSpPr>
          <p:nvPr>
            <p:ph sz="half" idx="1"/>
          </p:nvPr>
        </p:nvSpPr>
        <p:spPr>
          <a:xfrm>
            <a:off x="5613400" y="489828"/>
            <a:ext cx="6248400" cy="5606172"/>
          </a:xfrm>
        </p:spPr>
        <p:txBody>
          <a:bodyPr>
            <a:normAutofit/>
          </a:bodyPr>
          <a:lstStyle/>
          <a:p>
            <a:r>
              <a:rPr lang="en-US" dirty="0"/>
              <a:t>According to </a:t>
            </a:r>
            <a:r>
              <a:rPr lang="en-US" dirty="0" err="1"/>
              <a:t>Salimbene</a:t>
            </a:r>
            <a:r>
              <a:rPr lang="en-US" dirty="0"/>
              <a:t> the Monk, Frederick made good use of prisoners under his control.</a:t>
            </a:r>
          </a:p>
          <a:p>
            <a:r>
              <a:rPr lang="en-US" dirty="0"/>
              <a:t> On one occasion the emperor had a hapless captive sealed inside a wooden cask or barrel, depriving him of food and water until the unfortunate man eventually, and no doubt excruciatingly, died. </a:t>
            </a:r>
          </a:p>
          <a:p>
            <a:r>
              <a:rPr lang="en-US" dirty="0"/>
              <a:t>The whole process was closely observed throughout, especially as the man drew close to death, and a hole was made in the barrel for a purpose that soon became apparent. </a:t>
            </a:r>
          </a:p>
          <a:p>
            <a:r>
              <a:rPr lang="en-US" dirty="0"/>
              <a:t>The point of the experiment was to test whether or not the human soul could be seen at the moment of death as it left the body for the afterlife that was said to follow.</a:t>
            </a:r>
          </a:p>
          <a:p>
            <a:endParaRPr lang="en-US" dirty="0"/>
          </a:p>
        </p:txBody>
      </p:sp>
      <p:pic>
        <p:nvPicPr>
          <p:cNvPr id="5" name="Picture 2" descr="Image result for frederick ii holy roman emperor">
            <a:extLst>
              <a:ext uri="{FF2B5EF4-FFF2-40B4-BE49-F238E27FC236}">
                <a16:creationId xmlns:a16="http://schemas.microsoft.com/office/drawing/2014/main" xmlns="" id="{A94F3D97-4338-4DA7-9E37-5B49D78C245A}"/>
              </a:ext>
            </a:extLst>
          </p:cNvPr>
          <p:cNvPicPr>
            <a:picLocks noChangeAspect="1" noChangeArrowheads="1"/>
          </p:cNvPicPr>
          <p:nvPr/>
        </p:nvPicPr>
        <p:blipFill>
          <a:blip r:embed="rId2"/>
          <a:srcRect/>
          <a:stretch>
            <a:fillRect/>
          </a:stretch>
        </p:blipFill>
        <p:spPr bwMode="auto">
          <a:xfrm>
            <a:off x="0" y="1769915"/>
            <a:ext cx="5219700" cy="5088085"/>
          </a:xfrm>
          <a:prstGeom prst="rect">
            <a:avLst/>
          </a:prstGeom>
          <a:noFill/>
        </p:spPr>
      </p:pic>
    </p:spTree>
    <p:extLst>
      <p:ext uri="{BB962C8B-B14F-4D97-AF65-F5344CB8AC3E}">
        <p14:creationId xmlns:p14="http://schemas.microsoft.com/office/powerpoint/2010/main" xmlns="" val="138394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1FCB58-4BFE-4257-9AF8-4B82514337EF}"/>
              </a:ext>
            </a:extLst>
          </p:cNvPr>
          <p:cNvSpPr>
            <a:spLocks noGrp="1"/>
          </p:cNvSpPr>
          <p:nvPr>
            <p:ph type="title"/>
          </p:nvPr>
        </p:nvSpPr>
        <p:spPr/>
        <p:txBody>
          <a:bodyPr/>
          <a:lstStyle/>
          <a:p>
            <a:r>
              <a:rPr lang="en-US" dirty="0"/>
              <a:t>Frederick II</a:t>
            </a:r>
          </a:p>
        </p:txBody>
      </p:sp>
      <p:graphicFrame>
        <p:nvGraphicFramePr>
          <p:cNvPr id="5" name="Content Placeholder 4">
            <a:extLst>
              <a:ext uri="{FF2B5EF4-FFF2-40B4-BE49-F238E27FC236}">
                <a16:creationId xmlns:a16="http://schemas.microsoft.com/office/drawing/2014/main" xmlns="" id="{A8FF6E42-3848-487C-A0A2-B0E4E73B702B}"/>
              </a:ext>
            </a:extLst>
          </p:cNvPr>
          <p:cNvGraphicFramePr>
            <a:graphicFrameLocks noGrp="1"/>
          </p:cNvGraphicFramePr>
          <p:nvPr>
            <p:ph sz="half" idx="1"/>
            <p:extLst>
              <p:ext uri="{D42A27DB-BD31-4B8C-83A1-F6EECF244321}">
                <p14:modId xmlns:p14="http://schemas.microsoft.com/office/powerpoint/2010/main" xmlns="" val="2120510898"/>
              </p:ext>
            </p:extLst>
          </p:nvPr>
        </p:nvGraphicFramePr>
        <p:xfrm>
          <a:off x="5549900" y="559678"/>
          <a:ext cx="6248400" cy="5968122"/>
        </p:xfrm>
        <a:graphic>
          <a:graphicData uri="http://schemas.openxmlformats.org/drawingml/2006/table">
            <a:tbl>
              <a:tblPr firstRow="1" bandRow="1">
                <a:tableStyleId>{F5AB1C69-6EDB-4FF4-983F-18BD219EF322}</a:tableStyleId>
              </a:tblPr>
              <a:tblGrid>
                <a:gridCol w="6248400">
                  <a:extLst>
                    <a:ext uri="{9D8B030D-6E8A-4147-A177-3AD203B41FA5}">
                      <a16:colId xmlns:a16="http://schemas.microsoft.com/office/drawing/2014/main" xmlns="" val="3552473259"/>
                    </a:ext>
                  </a:extLst>
                </a:gridCol>
              </a:tblGrid>
              <a:tr h="481300">
                <a:tc>
                  <a:txBody>
                    <a:bodyPr/>
                    <a:lstStyle/>
                    <a:p>
                      <a:r>
                        <a:rPr lang="en-US" sz="2400" dirty="0">
                          <a:solidFill>
                            <a:schemeClr val="tx1"/>
                          </a:solidFill>
                        </a:rPr>
                        <a:t>Effects of His Rule</a:t>
                      </a:r>
                    </a:p>
                  </a:txBody>
                  <a:tcPr/>
                </a:tc>
                <a:extLst>
                  <a:ext uri="{0D108BD9-81ED-4DB2-BD59-A6C34878D82A}">
                    <a16:rowId xmlns:a16="http://schemas.microsoft.com/office/drawing/2014/main" xmlns="" val="2336920276"/>
                  </a:ext>
                </a:extLst>
              </a:tr>
              <a:tr h="5486822">
                <a:tc>
                  <a:txBody>
                    <a:bodyPr/>
                    <a:lstStyle/>
                    <a:p>
                      <a:pPr marL="285750" indent="-285750">
                        <a:buFont typeface="Arial" panose="020B0604020202020204" pitchFamily="34" charset="0"/>
                        <a:buChar char="•"/>
                      </a:pPr>
                      <a:r>
                        <a:rPr lang="en-US" sz="2800" dirty="0">
                          <a:solidFill>
                            <a:srgbClr val="0070C0"/>
                          </a:solidFill>
                        </a:rPr>
                        <a:t>German nobles grew independent under his neglect</a:t>
                      </a:r>
                    </a:p>
                    <a:p>
                      <a:pPr marL="285750" indent="-285750">
                        <a:buFont typeface="Arial" panose="020B0604020202020204" pitchFamily="34" charset="0"/>
                        <a:buChar char="•"/>
                      </a:pPr>
                      <a:r>
                        <a:rPr lang="en-US" sz="2800" dirty="0">
                          <a:solidFill>
                            <a:srgbClr val="0070C0"/>
                          </a:solidFill>
                        </a:rPr>
                        <a:t>The Empire fragmented into Feudal states</a:t>
                      </a:r>
                    </a:p>
                    <a:p>
                      <a:pPr marL="285750" indent="-285750">
                        <a:buFont typeface="Arial" panose="020B0604020202020204" pitchFamily="34" charset="0"/>
                        <a:buChar char="•"/>
                      </a:pPr>
                      <a:r>
                        <a:rPr lang="en-US" sz="2800" dirty="0">
                          <a:solidFill>
                            <a:srgbClr val="0070C0"/>
                          </a:solidFill>
                        </a:rPr>
                        <a:t>Germany would not achieve unification for 600 years</a:t>
                      </a:r>
                    </a:p>
                    <a:p>
                      <a:pPr marL="285750" indent="-285750">
                        <a:buFont typeface="Arial" panose="020B0604020202020204" pitchFamily="34" charset="0"/>
                        <a:buChar char="•"/>
                      </a:pPr>
                      <a:r>
                        <a:rPr lang="en-US" sz="2800" dirty="0"/>
                        <a:t>Southern Italy and Sicily faced centuries of upheaval</a:t>
                      </a:r>
                    </a:p>
                    <a:p>
                      <a:pPr marL="285750" indent="-285750">
                        <a:buFont typeface="Arial" panose="020B0604020202020204" pitchFamily="34" charset="0"/>
                        <a:buChar char="•"/>
                      </a:pPr>
                      <a:r>
                        <a:rPr lang="en-US" sz="2800" dirty="0"/>
                        <a:t>Popes turned to France to overthrow Frederick’s heirs</a:t>
                      </a:r>
                    </a:p>
                    <a:p>
                      <a:pPr marL="285750" indent="-285750">
                        <a:buFont typeface="Arial" panose="020B0604020202020204" pitchFamily="34" charset="0"/>
                        <a:buChar char="•"/>
                      </a:pPr>
                      <a:r>
                        <a:rPr lang="en-US" sz="2800" dirty="0"/>
                        <a:t>France and Spain fought for influence and power for the next 200 years</a:t>
                      </a:r>
                    </a:p>
                  </a:txBody>
                  <a:tcPr/>
                </a:tc>
                <a:extLst>
                  <a:ext uri="{0D108BD9-81ED-4DB2-BD59-A6C34878D82A}">
                    <a16:rowId xmlns:a16="http://schemas.microsoft.com/office/drawing/2014/main" xmlns="" val="2312025651"/>
                  </a:ext>
                </a:extLst>
              </a:tr>
            </a:tbl>
          </a:graphicData>
        </a:graphic>
      </p:graphicFrame>
      <p:pic>
        <p:nvPicPr>
          <p:cNvPr id="6" name="Picture 2" descr="Image result for frederick ii holy roman emperor">
            <a:extLst>
              <a:ext uri="{FF2B5EF4-FFF2-40B4-BE49-F238E27FC236}">
                <a16:creationId xmlns:a16="http://schemas.microsoft.com/office/drawing/2014/main" xmlns="" id="{64D83B6D-6D55-4E98-9AA3-EB429E99AA7B}"/>
              </a:ext>
            </a:extLst>
          </p:cNvPr>
          <p:cNvPicPr>
            <a:picLocks noChangeAspect="1" noChangeArrowheads="1"/>
          </p:cNvPicPr>
          <p:nvPr/>
        </p:nvPicPr>
        <p:blipFill>
          <a:blip r:embed="rId2"/>
          <a:srcRect/>
          <a:stretch>
            <a:fillRect/>
          </a:stretch>
        </p:blipFill>
        <p:spPr bwMode="auto">
          <a:xfrm>
            <a:off x="0" y="1769915"/>
            <a:ext cx="5219700" cy="5088085"/>
          </a:xfrm>
          <a:prstGeom prst="rect">
            <a:avLst/>
          </a:prstGeom>
          <a:noFill/>
        </p:spPr>
      </p:pic>
    </p:spTree>
    <p:extLst>
      <p:ext uri="{BB962C8B-B14F-4D97-AF65-F5344CB8AC3E}">
        <p14:creationId xmlns:p14="http://schemas.microsoft.com/office/powerpoint/2010/main" xmlns="" val="879934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xternal-preview.redd.it/SalEcNt_vRMhdE9HR2zrNFfmnOfbSzzpy8i9f6s2Apk.png?width=960&amp;crop=smart&amp;s=d3ddd9ad60d9ec1abbdb4afe35e2fe2492d5a1f2">
            <a:extLst>
              <a:ext uri="{FF2B5EF4-FFF2-40B4-BE49-F238E27FC236}">
                <a16:creationId xmlns:a16="http://schemas.microsoft.com/office/drawing/2014/main" xmlns="" id="{B866BB55-8A0F-4121-A1C8-8ABF8943ED61}"/>
              </a:ext>
            </a:extLst>
          </p:cNvPr>
          <p:cNvPicPr>
            <a:picLocks noChangeAspect="1" noChangeArrowheads="1"/>
          </p:cNvPicPr>
          <p:nvPr/>
        </p:nvPicPr>
        <p:blipFill>
          <a:blip r:embed="rId2"/>
          <a:srcRect/>
          <a:stretch>
            <a:fillRect/>
          </a:stretch>
        </p:blipFill>
        <p:spPr bwMode="auto">
          <a:xfrm>
            <a:off x="2122713" y="0"/>
            <a:ext cx="8670472" cy="6873156"/>
          </a:xfrm>
          <a:prstGeom prst="rect">
            <a:avLst/>
          </a:prstGeom>
          <a:noFill/>
        </p:spPr>
      </p:pic>
    </p:spTree>
    <p:extLst>
      <p:ext uri="{BB962C8B-B14F-4D97-AF65-F5344CB8AC3E}">
        <p14:creationId xmlns:p14="http://schemas.microsoft.com/office/powerpoint/2010/main" xmlns="" val="1000837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7314" y="228600"/>
            <a:ext cx="7554686" cy="1775308"/>
          </a:xfrm>
        </p:spPr>
        <p:txBody>
          <a:bodyPr>
            <a:normAutofit/>
          </a:bodyPr>
          <a:lstStyle/>
          <a:p>
            <a:pPr algn="l"/>
            <a:r>
              <a:rPr lang="en-US" dirty="0"/>
              <a:t>Height of the Church’s Power</a:t>
            </a:r>
          </a:p>
        </p:txBody>
      </p:sp>
      <p:sp>
        <p:nvSpPr>
          <p:cNvPr id="3" name="Content Placeholder 2"/>
          <p:cNvSpPr>
            <a:spLocks noGrp="1"/>
          </p:cNvSpPr>
          <p:nvPr>
            <p:ph sz="half" idx="1"/>
          </p:nvPr>
        </p:nvSpPr>
        <p:spPr>
          <a:xfrm>
            <a:off x="6237514" y="2549042"/>
            <a:ext cx="5954486" cy="4308958"/>
          </a:xfrm>
        </p:spPr>
        <p:txBody>
          <a:bodyPr/>
          <a:lstStyle/>
          <a:p>
            <a:r>
              <a:rPr lang="en-US" dirty="0"/>
              <a:t>Pope Innocent III took power in 1198- he embodied the Triumph of the Church over monarchs :</a:t>
            </a:r>
          </a:p>
          <a:p>
            <a:pPr>
              <a:buNone/>
            </a:pPr>
            <a:r>
              <a:rPr lang="en-US" dirty="0"/>
              <a:t>     - Claimed supremacy over all rulers</a:t>
            </a:r>
          </a:p>
          <a:p>
            <a:pPr>
              <a:buNone/>
            </a:pPr>
            <a:r>
              <a:rPr lang="en-US" dirty="0"/>
              <a:t>     - Excommunicated King John of England when the  </a:t>
            </a:r>
          </a:p>
          <a:p>
            <a:pPr>
              <a:buNone/>
            </a:pPr>
            <a:r>
              <a:rPr lang="en-US" dirty="0"/>
              <a:t>        king tried to appoint an archbishop</a:t>
            </a:r>
          </a:p>
          <a:p>
            <a:pPr>
              <a:buNone/>
            </a:pPr>
            <a:r>
              <a:rPr lang="en-US" dirty="0"/>
              <a:t>     - Excommunicated Philip II of France when he </a:t>
            </a:r>
          </a:p>
          <a:p>
            <a:pPr>
              <a:buNone/>
            </a:pPr>
            <a:r>
              <a:rPr lang="en-US" dirty="0"/>
              <a:t>       unlawfully tried to annul his marriage </a:t>
            </a:r>
          </a:p>
          <a:p>
            <a:pPr>
              <a:buNone/>
            </a:pPr>
            <a:r>
              <a:rPr lang="en-US" dirty="0"/>
              <a:t>     - Launched a brutal crusade against  </a:t>
            </a:r>
            <a:r>
              <a:rPr lang="en-US" dirty="0" err="1"/>
              <a:t>Albigensian</a:t>
            </a:r>
            <a:r>
              <a:rPr lang="en-US" dirty="0"/>
              <a:t> </a:t>
            </a:r>
          </a:p>
          <a:p>
            <a:pPr>
              <a:buNone/>
            </a:pPr>
            <a:r>
              <a:rPr lang="en-US" dirty="0"/>
              <a:t>        Christians in Southern France </a:t>
            </a:r>
          </a:p>
        </p:txBody>
      </p:sp>
      <p:graphicFrame>
        <p:nvGraphicFramePr>
          <p:cNvPr id="6" name="Content Placeholder 5"/>
          <p:cNvGraphicFramePr>
            <a:graphicFrameLocks noGrp="1"/>
          </p:cNvGraphicFramePr>
          <p:nvPr>
            <p:ph sz="half" idx="2"/>
          </p:nvPr>
        </p:nvGraphicFramePr>
        <p:xfrm>
          <a:off x="0" y="3657600"/>
          <a:ext cx="6248400" cy="3200400"/>
        </p:xfrm>
        <a:graphic>
          <a:graphicData uri="http://schemas.openxmlformats.org/drawingml/2006/table">
            <a:tbl>
              <a:tblPr firstRow="1" bandRow="1">
                <a:tableStyleId>{F5AB1C69-6EDB-4FF4-983F-18BD219EF322}</a:tableStyleId>
              </a:tblPr>
              <a:tblGrid>
                <a:gridCol w="6248400">
                  <a:extLst>
                    <a:ext uri="{9D8B030D-6E8A-4147-A177-3AD203B41FA5}">
                      <a16:colId xmlns:a16="http://schemas.microsoft.com/office/drawing/2014/main" xmlns="" val="20000"/>
                    </a:ext>
                  </a:extLst>
                </a:gridCol>
              </a:tblGrid>
              <a:tr h="370840">
                <a:tc>
                  <a:txBody>
                    <a:bodyPr/>
                    <a:lstStyle/>
                    <a:p>
                      <a:r>
                        <a:rPr lang="en-US" dirty="0">
                          <a:solidFill>
                            <a:schemeClr val="tx1"/>
                          </a:solidFill>
                        </a:rPr>
                        <a:t>Question:</a:t>
                      </a:r>
                    </a:p>
                    <a:p>
                      <a:pPr marL="342900" indent="-342900">
                        <a:buAutoNum type="alphaLcPeriod"/>
                      </a:pPr>
                      <a:r>
                        <a:rPr lang="en-US" dirty="0">
                          <a:solidFill>
                            <a:schemeClr val="tx1"/>
                          </a:solidFill>
                        </a:rPr>
                        <a:t>How</a:t>
                      </a:r>
                      <a:r>
                        <a:rPr lang="en-US" baseline="0" dirty="0">
                          <a:solidFill>
                            <a:schemeClr val="tx1"/>
                          </a:solidFill>
                        </a:rPr>
                        <a:t> did Innocent’s background prepare him to assume the  role of pope?</a:t>
                      </a:r>
                    </a:p>
                    <a:p>
                      <a:r>
                        <a:rPr lang="en-US" baseline="0" dirty="0">
                          <a:solidFill>
                            <a:schemeClr val="tx1"/>
                          </a:solidFill>
                        </a:rPr>
                        <a:t>b. What does the story of his rise to pope reveal about the </a:t>
                      </a:r>
                    </a:p>
                    <a:p>
                      <a:r>
                        <a:rPr lang="en-US" baseline="0" dirty="0">
                          <a:solidFill>
                            <a:schemeClr val="tx1"/>
                          </a:solidFill>
                        </a:rPr>
                        <a:t>     hierarchy of the church in the medieval period?</a:t>
                      </a:r>
                      <a:endParaRPr lang="en-US" dirty="0">
                        <a:solidFill>
                          <a:schemeClr val="tx1"/>
                        </a:solidFill>
                      </a:endParaRPr>
                    </a:p>
                  </a:txBody>
                  <a:tcPr/>
                </a:tc>
                <a:extLst>
                  <a:ext uri="{0D108BD9-81ED-4DB2-BD59-A6C34878D82A}">
                    <a16:rowId xmlns:a16="http://schemas.microsoft.com/office/drawing/2014/main" xmlns="" val="10000"/>
                  </a:ext>
                </a:extLst>
              </a:tr>
              <a:tr h="370840">
                <a:tc>
                  <a:txBody>
                    <a:bodyPr/>
                    <a:lstStyle/>
                    <a:p>
                      <a:r>
                        <a:rPr lang="en-US" dirty="0" err="1"/>
                        <a:t>Lotario</a:t>
                      </a:r>
                      <a:r>
                        <a:rPr lang="en-US" baseline="0" dirty="0"/>
                        <a:t> Conti grew up in an influential Roman family. Several of his uncles were leading Church figures, including one pope. </a:t>
                      </a:r>
                      <a:r>
                        <a:rPr lang="en-US" baseline="0" dirty="0" err="1"/>
                        <a:t>Lotario</a:t>
                      </a:r>
                      <a:r>
                        <a:rPr lang="en-US" baseline="0" dirty="0"/>
                        <a:t> attended the finest schools of Europe, studying theology in Paris and Law in Bologna. He became a leading expert on canon law and rose quickly in the church ranks. In 1198, he was elected pope, just one month before he was ordained a priest</a:t>
                      </a:r>
                    </a:p>
                  </a:txBody>
                  <a:tcPr/>
                </a:tc>
                <a:extLst>
                  <a:ext uri="{0D108BD9-81ED-4DB2-BD59-A6C34878D82A}">
                    <a16:rowId xmlns:a16="http://schemas.microsoft.com/office/drawing/2014/main" xmlns="" val="10001"/>
                  </a:ext>
                </a:extLst>
              </a:tr>
            </a:tbl>
          </a:graphicData>
        </a:graphic>
      </p:graphicFrame>
      <p:pic>
        <p:nvPicPr>
          <p:cNvPr id="7170" name="Picture 2" descr="Image result for pope innocent iii"/>
          <p:cNvPicPr>
            <a:picLocks noChangeAspect="1" noChangeArrowheads="1"/>
          </p:cNvPicPr>
          <p:nvPr/>
        </p:nvPicPr>
        <p:blipFill>
          <a:blip r:embed="rId2"/>
          <a:srcRect/>
          <a:stretch>
            <a:fillRect/>
          </a:stretch>
        </p:blipFill>
        <p:spPr bwMode="auto">
          <a:xfrm>
            <a:off x="0" y="0"/>
            <a:ext cx="4702629" cy="3682856"/>
          </a:xfrm>
          <a:prstGeom prst="rect">
            <a:avLst/>
          </a:prstGeom>
          <a:noFill/>
        </p:spPr>
      </p:pic>
      <p:graphicFrame>
        <p:nvGraphicFramePr>
          <p:cNvPr id="7" name="Table 6"/>
          <p:cNvGraphicFramePr>
            <a:graphicFrameLocks noGrp="1"/>
          </p:cNvGraphicFramePr>
          <p:nvPr/>
        </p:nvGraphicFramePr>
        <p:xfrm>
          <a:off x="4816929" y="1666724"/>
          <a:ext cx="7375071" cy="1005840"/>
        </p:xfrm>
        <a:graphic>
          <a:graphicData uri="http://schemas.openxmlformats.org/drawingml/2006/table">
            <a:tbl>
              <a:tblPr firstRow="1" bandRow="1">
                <a:tableStyleId>{0E3FDE45-AF77-4B5C-9715-49D594BDF05E}</a:tableStyleId>
              </a:tblPr>
              <a:tblGrid>
                <a:gridCol w="7375071">
                  <a:extLst>
                    <a:ext uri="{9D8B030D-6E8A-4147-A177-3AD203B41FA5}">
                      <a16:colId xmlns:a16="http://schemas.microsoft.com/office/drawing/2014/main" xmlns="" val="20000"/>
                    </a:ext>
                  </a:extLst>
                </a:gridCol>
              </a:tblGrid>
              <a:tr h="370840">
                <a:tc>
                  <a:txBody>
                    <a:bodyPr/>
                    <a:lstStyle/>
                    <a:p>
                      <a:r>
                        <a:rPr lang="en-US" sz="2000" i="1" dirty="0">
                          <a:solidFill>
                            <a:srgbClr val="FF0000"/>
                          </a:solidFill>
                        </a:rPr>
                        <a:t>“The</a:t>
                      </a:r>
                      <a:r>
                        <a:rPr lang="en-US" sz="2000" i="1" baseline="0" dirty="0">
                          <a:solidFill>
                            <a:srgbClr val="FF0000"/>
                          </a:solidFill>
                        </a:rPr>
                        <a:t> Pope is between God and Man, Lower than God but higher than men, who judges all and is judged by no one”</a:t>
                      </a:r>
                    </a:p>
                    <a:p>
                      <a:r>
                        <a:rPr lang="en-US" sz="2000" i="1" baseline="0" dirty="0">
                          <a:solidFill>
                            <a:srgbClr val="FF0000"/>
                          </a:solidFill>
                        </a:rPr>
                        <a:t>                                                                               - Pope Innocent III</a:t>
                      </a:r>
                      <a:endParaRPr lang="en-US" sz="2000" i="1" dirty="0">
                        <a:solidFill>
                          <a:srgbClr val="FF0000"/>
                        </a:solidFill>
                      </a:endParaRPr>
                    </a:p>
                  </a:txBody>
                  <a:tcPr/>
                </a:tc>
                <a:extLst>
                  <a:ext uri="{0D108BD9-81ED-4DB2-BD59-A6C34878D82A}">
                    <a16:rowId xmlns:a16="http://schemas.microsoft.com/office/drawing/2014/main" xmlns=""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ox(in)">
                                      <p:cBhvr>
                                        <p:cTn id="25" dur="500"/>
                                        <p:tgtEl>
                                          <p:spTgt spid="3">
                                            <p:txEl>
                                              <p:pRg st="4" end="4"/>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ox(in)">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linds(horizontal)">
                                      <p:cBhvr>
                                        <p:cTn id="33" dur="500"/>
                                        <p:tgtEl>
                                          <p:spTgt spid="3">
                                            <p:txEl>
                                              <p:pRg st="6" end="6"/>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blinds(horizontal)">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16933" y="203200"/>
            <a:ext cx="10388600" cy="533400"/>
          </a:xfrm>
        </p:spPr>
        <p:txBody>
          <a:bodyPr>
            <a:normAutofit fontScale="90000"/>
          </a:bodyPr>
          <a:lstStyle/>
          <a:p>
            <a:r>
              <a:rPr lang="en-US" b="1">
                <a:ea typeface="ＭＳ Ｐゴシック" pitchFamily="34" charset="-128"/>
              </a:rPr>
              <a:t>Hundred Years</a:t>
            </a:r>
            <a:r>
              <a:rPr lang="en-US" altLang="en-US" b="1">
                <a:ea typeface="ＭＳ Ｐゴシック" pitchFamily="34" charset="-128"/>
              </a:rPr>
              <a:t>’</a:t>
            </a:r>
            <a:r>
              <a:rPr lang="en-US" b="1">
                <a:ea typeface="ＭＳ Ｐゴシック" pitchFamily="34" charset="-128"/>
              </a:rPr>
              <a:t> War, 1337–1453</a:t>
            </a:r>
            <a:endParaRPr lang="en-US" sz="1800" b="1">
              <a:ea typeface="ＭＳ Ｐゴシック" pitchFamily="34" charset="-128"/>
            </a:endParaRPr>
          </a:p>
        </p:txBody>
      </p:sp>
      <p:sp>
        <p:nvSpPr>
          <p:cNvPr id="36873" name="Text Box 11"/>
          <p:cNvSpPr txBox="1">
            <a:spLocks noChangeArrowheads="1"/>
          </p:cNvSpPr>
          <p:nvPr/>
        </p:nvSpPr>
        <p:spPr bwMode="auto">
          <a:xfrm>
            <a:off x="1849967" y="50800"/>
            <a:ext cx="258404" cy="276999"/>
          </a:xfrm>
          <a:prstGeom prst="rect">
            <a:avLst/>
          </a:prstGeom>
          <a:noFill/>
          <a:ln w="9525">
            <a:noFill/>
            <a:miter lim="800000"/>
            <a:headEnd/>
            <a:tailEnd/>
          </a:ln>
        </p:spPr>
        <p:txBody>
          <a:bodyPr wrap="none">
            <a:spAutoFit/>
          </a:bodyPr>
          <a:lstStyle/>
          <a:p>
            <a:pPr>
              <a:spcBef>
                <a:spcPct val="0"/>
              </a:spcBef>
              <a:buClrTx/>
            </a:pPr>
            <a:r>
              <a:rPr lang="en-US" sz="1200">
                <a:solidFill>
                  <a:schemeClr val="bg1"/>
                </a:solidFill>
              </a:rPr>
              <a:t>5</a:t>
            </a:r>
          </a:p>
        </p:txBody>
      </p:sp>
      <p:pic>
        <p:nvPicPr>
          <p:cNvPr id="43022" name="Picture 14" descr="chap09_hundredyears.jpg                                        0000F335Macintosh HD                   ABA78158:"/>
          <p:cNvPicPr>
            <a:picLocks noChangeAspect="1" noChangeArrowheads="1"/>
          </p:cNvPicPr>
          <p:nvPr/>
        </p:nvPicPr>
        <p:blipFill>
          <a:blip r:embed="rId2"/>
          <a:srcRect/>
          <a:stretch>
            <a:fillRect/>
          </a:stretch>
        </p:blipFill>
        <p:spPr bwMode="auto">
          <a:xfrm>
            <a:off x="2869809" y="1093789"/>
            <a:ext cx="5458266" cy="4994275"/>
          </a:xfrm>
          <a:prstGeom prst="rect">
            <a:avLst/>
          </a:prstGeom>
          <a:noFill/>
          <a:ln w="9525">
            <a:noFill/>
            <a:miter lim="800000"/>
            <a:headEnd/>
            <a:tailEnd/>
          </a:ln>
        </p:spPr>
      </p:pic>
      <p:pic>
        <p:nvPicPr>
          <p:cNvPr id="36875" name="Picture 15" descr="globe05.png                                                    0004FBF2BananaMan G4                   ABA78158:"/>
          <p:cNvPicPr>
            <a:picLocks noChangeAspect="1" noChangeArrowheads="1"/>
          </p:cNvPicPr>
          <p:nvPr/>
        </p:nvPicPr>
        <p:blipFill>
          <a:blip r:embed="rId3"/>
          <a:srcRect/>
          <a:stretch>
            <a:fillRect/>
          </a:stretch>
        </p:blipFill>
        <p:spPr bwMode="auto">
          <a:xfrm>
            <a:off x="10204451" y="295275"/>
            <a:ext cx="1864783" cy="14366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3022"/>
                                        </p:tgtEl>
                                        <p:attrNameLst>
                                          <p:attrName>style.visibility</p:attrName>
                                        </p:attrNameLst>
                                      </p:cBhvr>
                                      <p:to>
                                        <p:strVal val="visible"/>
                                      </p:to>
                                    </p:set>
                                    <p:animEffect transition="in" filter="dissolve">
                                      <p:cBhvr>
                                        <p:cTn id="7" dur="500"/>
                                        <p:tgtEl>
                                          <p:spTgt spid="43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285" y="364806"/>
            <a:ext cx="10405672" cy="4952492"/>
          </a:xfrm>
        </p:spPr>
        <p:txBody>
          <a:bodyPr/>
          <a:lstStyle/>
          <a:p>
            <a:pPr algn="l"/>
            <a:r>
              <a:rPr lang="en-US" dirty="0"/>
              <a:t>The Hundred Years War</a:t>
            </a:r>
          </a:p>
        </p:txBody>
      </p:sp>
      <p:pic>
        <p:nvPicPr>
          <p:cNvPr id="6" name="Picture 6" descr="Hundred Years’ War, 1337-1453"/>
          <p:cNvPicPr>
            <a:picLocks noChangeAspect="1" noChangeArrowheads="1"/>
          </p:cNvPicPr>
          <p:nvPr/>
        </p:nvPicPr>
        <p:blipFill>
          <a:blip r:embed="rId2">
            <a:lum bright="-6000" contrast="12000"/>
          </a:blip>
          <a:srcRect l="51701" t="51329"/>
          <a:stretch>
            <a:fillRect/>
          </a:stretch>
        </p:blipFill>
        <p:spPr bwMode="auto">
          <a:xfrm>
            <a:off x="8935884" y="2021491"/>
            <a:ext cx="3256116" cy="4409290"/>
          </a:xfrm>
          <a:prstGeom prst="rect">
            <a:avLst/>
          </a:prstGeom>
          <a:noFill/>
          <a:ln w="9525">
            <a:solidFill>
              <a:schemeClr val="tx2"/>
            </a:solidFill>
            <a:miter lim="800000"/>
            <a:headEnd/>
            <a:tailEnd/>
          </a:ln>
        </p:spPr>
      </p:pic>
      <p:pic>
        <p:nvPicPr>
          <p:cNvPr id="7" name="Picture 5" descr="Hundred Years’ War, 1337-1453"/>
          <p:cNvPicPr>
            <a:picLocks noChangeAspect="1" noChangeArrowheads="1"/>
          </p:cNvPicPr>
          <p:nvPr/>
        </p:nvPicPr>
        <p:blipFill>
          <a:blip r:embed="rId2">
            <a:lum bright="-6000" contrast="12000"/>
          </a:blip>
          <a:srcRect r="51021" b="51393"/>
          <a:stretch>
            <a:fillRect/>
          </a:stretch>
        </p:blipFill>
        <p:spPr bwMode="auto">
          <a:xfrm>
            <a:off x="0" y="2518348"/>
            <a:ext cx="2966150" cy="3954866"/>
          </a:xfrm>
          <a:prstGeom prst="rect">
            <a:avLst/>
          </a:prstGeom>
          <a:noFill/>
          <a:ln w="9525">
            <a:solidFill>
              <a:schemeClr val="tx2"/>
            </a:solidFill>
            <a:miter lim="800000"/>
            <a:headEnd/>
            <a:tailEnd/>
          </a:ln>
        </p:spPr>
      </p:pic>
      <p:pic>
        <p:nvPicPr>
          <p:cNvPr id="1030" name="Picture 6" descr="Hundred-years-war-1360"/>
          <p:cNvPicPr>
            <a:picLocks noChangeAspect="1" noChangeArrowheads="1"/>
          </p:cNvPicPr>
          <p:nvPr/>
        </p:nvPicPr>
        <p:blipFill>
          <a:blip r:embed="rId3"/>
          <a:srcRect/>
          <a:stretch>
            <a:fillRect/>
          </a:stretch>
        </p:blipFill>
        <p:spPr bwMode="auto">
          <a:xfrm>
            <a:off x="2599481" y="1154242"/>
            <a:ext cx="3253401" cy="4422100"/>
          </a:xfrm>
          <a:prstGeom prst="rect">
            <a:avLst/>
          </a:prstGeom>
          <a:noFill/>
        </p:spPr>
      </p:pic>
      <p:pic>
        <p:nvPicPr>
          <p:cNvPr id="1032" name="Picture 8" descr="Hundred-years-war-1429"/>
          <p:cNvPicPr>
            <a:picLocks noChangeAspect="1" noChangeArrowheads="1"/>
          </p:cNvPicPr>
          <p:nvPr/>
        </p:nvPicPr>
        <p:blipFill>
          <a:blip r:embed="rId4"/>
          <a:srcRect/>
          <a:stretch>
            <a:fillRect/>
          </a:stretch>
        </p:blipFill>
        <p:spPr bwMode="auto">
          <a:xfrm>
            <a:off x="5866827" y="1139252"/>
            <a:ext cx="3262649" cy="443466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7" name="Picture 7" descr="two colum vert.gif                                             00000010Macintosh HD                   ABA78158:"/>
          <p:cNvPicPr>
            <a:picLocks noChangeAspect="1" noChangeArrowheads="1"/>
          </p:cNvPicPr>
          <p:nvPr/>
        </p:nvPicPr>
        <p:blipFill>
          <a:blip r:embed="rId2"/>
          <a:srcRect/>
          <a:stretch>
            <a:fillRect/>
          </a:stretch>
        </p:blipFill>
        <p:spPr bwMode="auto">
          <a:xfrm>
            <a:off x="1524001" y="1746251"/>
            <a:ext cx="8429734" cy="4425949"/>
          </a:xfrm>
          <a:prstGeom prst="rect">
            <a:avLst/>
          </a:prstGeom>
          <a:noFill/>
          <a:ln w="9525">
            <a:noFill/>
            <a:miter lim="800000"/>
            <a:headEnd/>
            <a:tailEnd/>
          </a:ln>
        </p:spPr>
      </p:pic>
      <p:sp>
        <p:nvSpPr>
          <p:cNvPr id="37890" name="Rectangle 2"/>
          <p:cNvSpPr>
            <a:spLocks noGrp="1" noChangeArrowheads="1"/>
          </p:cNvSpPr>
          <p:nvPr>
            <p:ph type="title"/>
          </p:nvPr>
        </p:nvSpPr>
        <p:spPr>
          <a:xfrm>
            <a:off x="33867" y="168275"/>
            <a:ext cx="10363200" cy="617538"/>
          </a:xfrm>
        </p:spPr>
        <p:txBody>
          <a:bodyPr>
            <a:normAutofit fontScale="90000"/>
          </a:bodyPr>
          <a:lstStyle/>
          <a:p>
            <a:r>
              <a:rPr lang="en-US" b="1">
                <a:ea typeface="ＭＳ Ｐゴシック" pitchFamily="34" charset="-128"/>
              </a:rPr>
              <a:t>The Hundred Years</a:t>
            </a:r>
            <a:r>
              <a:rPr lang="en-US" altLang="en-US" b="1">
                <a:ea typeface="ＭＳ Ｐゴシック" pitchFamily="34" charset="-128"/>
              </a:rPr>
              <a:t>’</a:t>
            </a:r>
            <a:r>
              <a:rPr lang="en-US" b="1">
                <a:ea typeface="ＭＳ Ｐゴシック" pitchFamily="34" charset="-128"/>
              </a:rPr>
              <a:t> War</a:t>
            </a:r>
            <a:endParaRPr lang="en-US" sz="1800" b="1">
              <a:ea typeface="ＭＳ Ｐゴシック" pitchFamily="34" charset="-128"/>
            </a:endParaRPr>
          </a:p>
        </p:txBody>
      </p:sp>
      <p:sp>
        <p:nvSpPr>
          <p:cNvPr id="40963" name="Rectangle 3"/>
          <p:cNvSpPr>
            <a:spLocks noGrp="1" noChangeArrowheads="1"/>
          </p:cNvSpPr>
          <p:nvPr>
            <p:ph type="body" sz="half" idx="1"/>
          </p:nvPr>
        </p:nvSpPr>
        <p:spPr>
          <a:xfrm>
            <a:off x="1762966" y="2396290"/>
            <a:ext cx="3887368" cy="3775909"/>
          </a:xfrm>
        </p:spPr>
        <p:txBody>
          <a:bodyPr/>
          <a:lstStyle/>
          <a:p>
            <a:pPr marL="0" indent="0">
              <a:buFontTx/>
              <a:buNone/>
            </a:pPr>
            <a:r>
              <a:rPr lang="en-US" sz="1400" dirty="0">
                <a:ea typeface="ＭＳ Ｐゴシック" pitchFamily="34" charset="-128"/>
              </a:rPr>
              <a:t>English rulers wanted to keep the French lands of their Norman ancestors.</a:t>
            </a:r>
          </a:p>
          <a:p>
            <a:pPr marL="0" indent="0">
              <a:lnSpc>
                <a:spcPct val="80000"/>
              </a:lnSpc>
              <a:buFontTx/>
              <a:buNone/>
            </a:pPr>
            <a:endParaRPr lang="en-US" sz="1400" dirty="0">
              <a:ea typeface="ＭＳ Ｐゴシック" pitchFamily="34" charset="-128"/>
            </a:endParaRPr>
          </a:p>
          <a:p>
            <a:pPr marL="0" indent="0">
              <a:buFontTx/>
              <a:buNone/>
            </a:pPr>
            <a:r>
              <a:rPr lang="en-US" sz="1400" dirty="0">
                <a:ea typeface="ＭＳ Ｐゴシック" pitchFamily="34" charset="-128"/>
              </a:rPr>
              <a:t>French kings wanted to extend their own power in France. </a:t>
            </a:r>
          </a:p>
          <a:p>
            <a:pPr marL="0" indent="0">
              <a:lnSpc>
                <a:spcPct val="80000"/>
              </a:lnSpc>
              <a:buFontTx/>
              <a:buNone/>
            </a:pPr>
            <a:endParaRPr lang="en-US" sz="1400" dirty="0">
              <a:ea typeface="ＭＳ Ｐゴシック" pitchFamily="34" charset="-128"/>
            </a:endParaRPr>
          </a:p>
          <a:p>
            <a:pPr marL="0" indent="0">
              <a:buFontTx/>
              <a:buNone/>
            </a:pPr>
            <a:r>
              <a:rPr lang="en-US" sz="1400" dirty="0">
                <a:ea typeface="ＭＳ Ｐゴシック" pitchFamily="34" charset="-128"/>
              </a:rPr>
              <a:t>In 1337, Edward III claimed the French crown.</a:t>
            </a:r>
          </a:p>
          <a:p>
            <a:pPr marL="0" indent="0">
              <a:lnSpc>
                <a:spcPct val="80000"/>
              </a:lnSpc>
              <a:buFontTx/>
              <a:buNone/>
            </a:pPr>
            <a:endParaRPr lang="en-US" sz="1400" dirty="0">
              <a:ea typeface="ＭＳ Ｐゴシック" pitchFamily="34" charset="-128"/>
            </a:endParaRPr>
          </a:p>
          <a:p>
            <a:pPr marL="0" indent="0">
              <a:buFontTx/>
              <a:buNone/>
            </a:pPr>
            <a:r>
              <a:rPr lang="en-US" sz="1400" dirty="0">
                <a:ea typeface="ＭＳ Ｐゴシック" pitchFamily="34" charset="-128"/>
              </a:rPr>
              <a:t>Once fighting started, economic rivalry and a growing sense of national pride made it difficult for either side to give up. </a:t>
            </a:r>
          </a:p>
        </p:txBody>
      </p:sp>
      <p:sp>
        <p:nvSpPr>
          <p:cNvPr id="40964" name="Rectangle 4"/>
          <p:cNvSpPr>
            <a:spLocks noGrp="1" noChangeArrowheads="1"/>
          </p:cNvSpPr>
          <p:nvPr>
            <p:ph type="body" sz="half" idx="2"/>
          </p:nvPr>
        </p:nvSpPr>
        <p:spPr>
          <a:xfrm>
            <a:off x="5886451" y="2387601"/>
            <a:ext cx="3831167" cy="4076700"/>
          </a:xfrm>
        </p:spPr>
        <p:txBody>
          <a:bodyPr/>
          <a:lstStyle/>
          <a:p>
            <a:pPr marL="0" indent="0">
              <a:buFontTx/>
              <a:buNone/>
            </a:pPr>
            <a:r>
              <a:rPr lang="en-US" sz="1400" dirty="0">
                <a:ea typeface="ＭＳ Ｐゴシック" pitchFamily="34" charset="-128"/>
              </a:rPr>
              <a:t>In France, national feeling grew and kings expanded their power.</a:t>
            </a:r>
          </a:p>
          <a:p>
            <a:pPr marL="0" indent="0">
              <a:lnSpc>
                <a:spcPct val="40000"/>
              </a:lnSpc>
              <a:buFontTx/>
              <a:buNone/>
            </a:pPr>
            <a:endParaRPr lang="en-US" sz="1400" dirty="0">
              <a:ea typeface="ＭＳ Ｐゴシック" pitchFamily="34" charset="-128"/>
            </a:endParaRPr>
          </a:p>
          <a:p>
            <a:pPr marL="0" indent="0">
              <a:buFontTx/>
              <a:buNone/>
            </a:pPr>
            <a:r>
              <a:rPr lang="en-US" sz="1400" dirty="0">
                <a:ea typeface="ＭＳ Ｐゴシック" pitchFamily="34" charset="-128"/>
              </a:rPr>
              <a:t>In England, Parliament gained the </a:t>
            </a:r>
            <a:r>
              <a:rPr lang="en-US" altLang="en-US" sz="1400" dirty="0">
                <a:ea typeface="ＭＳ Ｐゴシック" pitchFamily="34" charset="-128"/>
              </a:rPr>
              <a:t>“</a:t>
            </a:r>
            <a:r>
              <a:rPr lang="en-US" sz="1400" dirty="0">
                <a:ea typeface="ＭＳ Ｐゴシック" pitchFamily="34" charset="-128"/>
              </a:rPr>
              <a:t>power of the purse,</a:t>
            </a:r>
            <a:r>
              <a:rPr lang="en-US" altLang="en-US" sz="1400" dirty="0">
                <a:ea typeface="ＭＳ Ｐゴシック" pitchFamily="34" charset="-128"/>
              </a:rPr>
              <a:t>”</a:t>
            </a:r>
            <a:r>
              <a:rPr lang="en-US" sz="1400" dirty="0">
                <a:ea typeface="ＭＳ Ｐゴシック" pitchFamily="34" charset="-128"/>
              </a:rPr>
              <a:t> and kings began looking at trading ventures overseas. </a:t>
            </a:r>
          </a:p>
          <a:p>
            <a:pPr marL="0" indent="0">
              <a:lnSpc>
                <a:spcPct val="50000"/>
              </a:lnSpc>
              <a:buFontTx/>
              <a:buNone/>
            </a:pPr>
            <a:endParaRPr lang="en-US" sz="1400" dirty="0">
              <a:ea typeface="ＭＳ Ｐゴシック" pitchFamily="34" charset="-128"/>
            </a:endParaRPr>
          </a:p>
          <a:p>
            <a:pPr marL="0" indent="0">
              <a:buFontTx/>
              <a:buNone/>
            </a:pPr>
            <a:r>
              <a:rPr lang="en-US" sz="1400" dirty="0">
                <a:ea typeface="ＭＳ Ｐゴシック" pitchFamily="34" charset="-128"/>
              </a:rPr>
              <a:t>The longbow and cannon made soldiers more important and knights less valuable. </a:t>
            </a:r>
          </a:p>
          <a:p>
            <a:pPr marL="0" indent="0">
              <a:lnSpc>
                <a:spcPct val="40000"/>
              </a:lnSpc>
              <a:buFontTx/>
              <a:buNone/>
            </a:pPr>
            <a:endParaRPr lang="en-US" sz="1400" dirty="0">
              <a:ea typeface="ＭＳ Ｐゴシック" pitchFamily="34" charset="-128"/>
            </a:endParaRPr>
          </a:p>
          <a:p>
            <a:pPr marL="0" indent="0">
              <a:buFontTx/>
              <a:buNone/>
            </a:pPr>
            <a:r>
              <a:rPr lang="en-US" sz="1400" dirty="0">
                <a:ea typeface="ＭＳ Ｐゴシック" pitchFamily="34" charset="-128"/>
              </a:rPr>
              <a:t>Castles and knights became obsolete.</a:t>
            </a:r>
          </a:p>
          <a:p>
            <a:pPr marL="0" indent="0">
              <a:lnSpc>
                <a:spcPct val="40000"/>
              </a:lnSpc>
              <a:buFontTx/>
              <a:buNone/>
            </a:pPr>
            <a:endParaRPr lang="en-US" sz="1400" dirty="0">
              <a:ea typeface="ＭＳ Ｐゴシック" pitchFamily="34" charset="-128"/>
            </a:endParaRPr>
          </a:p>
          <a:p>
            <a:pPr marL="0" indent="0">
              <a:buFontTx/>
              <a:buNone/>
            </a:pPr>
            <a:r>
              <a:rPr lang="en-US" sz="1400" dirty="0">
                <a:ea typeface="ＭＳ Ｐゴシック" pitchFamily="34" charset="-128"/>
              </a:rPr>
              <a:t>Monarchs came to need large armies instead of feudal vassals.</a:t>
            </a:r>
          </a:p>
          <a:p>
            <a:pPr marL="0" indent="0">
              <a:buFontTx/>
              <a:buNone/>
            </a:pPr>
            <a:endParaRPr lang="en-US" sz="1400" dirty="0">
              <a:ea typeface="ＭＳ Ｐゴシック" pitchFamily="34" charset="-128"/>
            </a:endParaRPr>
          </a:p>
        </p:txBody>
      </p:sp>
      <p:sp>
        <p:nvSpPr>
          <p:cNvPr id="40966" name="Text Box 6"/>
          <p:cNvSpPr txBox="1">
            <a:spLocks noChangeArrowheads="1"/>
          </p:cNvSpPr>
          <p:nvPr/>
        </p:nvSpPr>
        <p:spPr bwMode="auto">
          <a:xfrm>
            <a:off x="1443568" y="1109663"/>
            <a:ext cx="8056033" cy="641350"/>
          </a:xfrm>
          <a:prstGeom prst="rect">
            <a:avLst/>
          </a:prstGeom>
          <a:noFill/>
          <a:ln w="9525">
            <a:noFill/>
            <a:miter lim="800000"/>
            <a:headEnd/>
            <a:tailEnd/>
          </a:ln>
        </p:spPr>
        <p:txBody>
          <a:bodyPr>
            <a:spAutoFit/>
          </a:bodyPr>
          <a:lstStyle/>
          <a:p>
            <a:pPr>
              <a:spcBef>
                <a:spcPct val="50000"/>
              </a:spcBef>
              <a:buClrTx/>
            </a:pPr>
            <a:r>
              <a:rPr lang="en-US" sz="1800" b="0"/>
              <a:t>Between 1337 and 1453, England and France fought a series of conflicts, known as the Hundred Years</a:t>
            </a:r>
            <a:r>
              <a:rPr lang="en-US" altLang="en-US" sz="1800" b="0"/>
              <a:t>’</a:t>
            </a:r>
            <a:r>
              <a:rPr lang="en-US" sz="1800" b="0"/>
              <a:t> War.</a:t>
            </a:r>
          </a:p>
        </p:txBody>
      </p:sp>
      <p:sp>
        <p:nvSpPr>
          <p:cNvPr id="40968" name="Text Box 8"/>
          <p:cNvSpPr txBox="1">
            <a:spLocks noChangeArrowheads="1"/>
          </p:cNvSpPr>
          <p:nvPr/>
        </p:nvSpPr>
        <p:spPr bwMode="auto">
          <a:xfrm>
            <a:off x="2717800" y="1841500"/>
            <a:ext cx="1002197" cy="369332"/>
          </a:xfrm>
          <a:prstGeom prst="rect">
            <a:avLst/>
          </a:prstGeom>
          <a:noFill/>
          <a:ln w="9525">
            <a:noFill/>
            <a:miter lim="800000"/>
            <a:headEnd/>
            <a:tailEnd/>
          </a:ln>
        </p:spPr>
        <p:txBody>
          <a:bodyPr wrap="none">
            <a:spAutoFit/>
          </a:bodyPr>
          <a:lstStyle/>
          <a:p>
            <a:pPr>
              <a:spcBef>
                <a:spcPct val="0"/>
              </a:spcBef>
              <a:buClrTx/>
            </a:pPr>
            <a:r>
              <a:rPr lang="en-US" sz="1800"/>
              <a:t>CAUSES</a:t>
            </a:r>
          </a:p>
        </p:txBody>
      </p:sp>
      <p:sp>
        <p:nvSpPr>
          <p:cNvPr id="40969" name="Text Box 9"/>
          <p:cNvSpPr txBox="1">
            <a:spLocks noChangeArrowheads="1"/>
          </p:cNvSpPr>
          <p:nvPr/>
        </p:nvSpPr>
        <p:spPr bwMode="auto">
          <a:xfrm>
            <a:off x="6555317" y="1839913"/>
            <a:ext cx="1063112" cy="369332"/>
          </a:xfrm>
          <a:prstGeom prst="rect">
            <a:avLst/>
          </a:prstGeom>
          <a:noFill/>
          <a:ln w="9525">
            <a:noFill/>
            <a:miter lim="800000"/>
            <a:headEnd/>
            <a:tailEnd/>
          </a:ln>
        </p:spPr>
        <p:txBody>
          <a:bodyPr wrap="none">
            <a:spAutoFit/>
          </a:bodyPr>
          <a:lstStyle/>
          <a:p>
            <a:pPr>
              <a:spcBef>
                <a:spcPct val="0"/>
              </a:spcBef>
              <a:buClrTx/>
            </a:pPr>
            <a:r>
              <a:rPr lang="en-US" sz="1800"/>
              <a:t>EFFECTS</a:t>
            </a:r>
          </a:p>
        </p:txBody>
      </p:sp>
      <p:sp>
        <p:nvSpPr>
          <p:cNvPr id="37903" name="Text Box 17"/>
          <p:cNvSpPr txBox="1">
            <a:spLocks noChangeArrowheads="1"/>
          </p:cNvSpPr>
          <p:nvPr/>
        </p:nvSpPr>
        <p:spPr bwMode="auto">
          <a:xfrm>
            <a:off x="1849967" y="50800"/>
            <a:ext cx="258404" cy="276999"/>
          </a:xfrm>
          <a:prstGeom prst="rect">
            <a:avLst/>
          </a:prstGeom>
          <a:noFill/>
          <a:ln w="9525">
            <a:noFill/>
            <a:miter lim="800000"/>
            <a:headEnd/>
            <a:tailEnd/>
          </a:ln>
        </p:spPr>
        <p:txBody>
          <a:bodyPr wrap="none">
            <a:spAutoFit/>
          </a:bodyPr>
          <a:lstStyle/>
          <a:p>
            <a:pPr>
              <a:spcBef>
                <a:spcPct val="0"/>
              </a:spcBef>
              <a:buClrTx/>
            </a:pPr>
            <a:r>
              <a:rPr lang="en-US" sz="1200">
                <a:solidFill>
                  <a:schemeClr val="bg1"/>
                </a:solidFill>
              </a:rPr>
              <a:t>5</a:t>
            </a:r>
          </a:p>
        </p:txBody>
      </p:sp>
      <p:pic>
        <p:nvPicPr>
          <p:cNvPr id="37904" name="Picture 18" descr="globe05.png                                                    0004FBF2BananaMan G4                   ABA78158:"/>
          <p:cNvPicPr>
            <a:picLocks noChangeAspect="1" noChangeArrowheads="1"/>
          </p:cNvPicPr>
          <p:nvPr/>
        </p:nvPicPr>
        <p:blipFill>
          <a:blip r:embed="rId3"/>
          <a:srcRect/>
          <a:stretch>
            <a:fillRect/>
          </a:stretch>
        </p:blipFill>
        <p:spPr bwMode="auto">
          <a:xfrm>
            <a:off x="10204451" y="295275"/>
            <a:ext cx="1864783" cy="14366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dissolve">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0967"/>
                                        </p:tgtEl>
                                        <p:attrNameLst>
                                          <p:attrName>style.visibility</p:attrName>
                                        </p:attrNameLst>
                                      </p:cBhvr>
                                      <p:to>
                                        <p:strVal val="visible"/>
                                      </p:to>
                                    </p:set>
                                    <p:animEffect transition="in" filter="dissolve">
                                      <p:cBhvr>
                                        <p:cTn id="12" dur="500"/>
                                        <p:tgtEl>
                                          <p:spTgt spid="409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968"/>
                                        </p:tgtEl>
                                        <p:attrNameLst>
                                          <p:attrName>style.visibility</p:attrName>
                                        </p:attrNameLst>
                                      </p:cBhvr>
                                      <p:to>
                                        <p:strVal val="visible"/>
                                      </p:to>
                                    </p:set>
                                    <p:animEffect transition="in" filter="dissolve">
                                      <p:cBhvr>
                                        <p:cTn id="17" dur="500"/>
                                        <p:tgtEl>
                                          <p:spTgt spid="409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0963">
                                            <p:txEl>
                                              <p:pRg st="0" end="0"/>
                                            </p:txEl>
                                          </p:spTgt>
                                        </p:tgtEl>
                                        <p:attrNameLst>
                                          <p:attrName>style.visibility</p:attrName>
                                        </p:attrNameLst>
                                      </p:cBhvr>
                                      <p:to>
                                        <p:strVal val="visible"/>
                                      </p:to>
                                    </p:set>
                                    <p:animEffect transition="in" filter="dissolve">
                                      <p:cBhvr>
                                        <p:cTn id="22" dur="500"/>
                                        <p:tgtEl>
                                          <p:spTgt spid="40963">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0963">
                                            <p:txEl>
                                              <p:pRg st="2" end="2"/>
                                            </p:txEl>
                                          </p:spTgt>
                                        </p:tgtEl>
                                        <p:attrNameLst>
                                          <p:attrName>style.visibility</p:attrName>
                                        </p:attrNameLst>
                                      </p:cBhvr>
                                      <p:to>
                                        <p:strVal val="visible"/>
                                      </p:to>
                                    </p:set>
                                    <p:animEffect transition="in" filter="dissolve">
                                      <p:cBhvr>
                                        <p:cTn id="27" dur="500"/>
                                        <p:tgtEl>
                                          <p:spTgt spid="40963">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0963">
                                            <p:txEl>
                                              <p:pRg st="4" end="4"/>
                                            </p:txEl>
                                          </p:spTgt>
                                        </p:tgtEl>
                                        <p:attrNameLst>
                                          <p:attrName>style.visibility</p:attrName>
                                        </p:attrNameLst>
                                      </p:cBhvr>
                                      <p:to>
                                        <p:strVal val="visible"/>
                                      </p:to>
                                    </p:set>
                                    <p:animEffect transition="in" filter="dissolve">
                                      <p:cBhvr>
                                        <p:cTn id="32" dur="500"/>
                                        <p:tgtEl>
                                          <p:spTgt spid="4096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0963">
                                            <p:txEl>
                                              <p:pRg st="6" end="6"/>
                                            </p:txEl>
                                          </p:spTgt>
                                        </p:tgtEl>
                                        <p:attrNameLst>
                                          <p:attrName>style.visibility</p:attrName>
                                        </p:attrNameLst>
                                      </p:cBhvr>
                                      <p:to>
                                        <p:strVal val="visible"/>
                                      </p:to>
                                    </p:set>
                                    <p:animEffect transition="in" filter="dissolve">
                                      <p:cBhvr>
                                        <p:cTn id="37" dur="500"/>
                                        <p:tgtEl>
                                          <p:spTgt spid="4096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0969"/>
                                        </p:tgtEl>
                                        <p:attrNameLst>
                                          <p:attrName>style.visibility</p:attrName>
                                        </p:attrNameLst>
                                      </p:cBhvr>
                                      <p:to>
                                        <p:strVal val="visible"/>
                                      </p:to>
                                    </p:set>
                                    <p:animEffect transition="in" filter="dissolve">
                                      <p:cBhvr>
                                        <p:cTn id="42" dur="500"/>
                                        <p:tgtEl>
                                          <p:spTgt spid="4096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0964">
                                            <p:txEl>
                                              <p:pRg st="0" end="0"/>
                                            </p:txEl>
                                          </p:spTgt>
                                        </p:tgtEl>
                                        <p:attrNameLst>
                                          <p:attrName>style.visibility</p:attrName>
                                        </p:attrNameLst>
                                      </p:cBhvr>
                                      <p:to>
                                        <p:strVal val="visible"/>
                                      </p:to>
                                    </p:set>
                                    <p:animEffect transition="in" filter="dissolve">
                                      <p:cBhvr>
                                        <p:cTn id="47" dur="500"/>
                                        <p:tgtEl>
                                          <p:spTgt spid="40964">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0964">
                                            <p:txEl>
                                              <p:pRg st="2" end="2"/>
                                            </p:txEl>
                                          </p:spTgt>
                                        </p:tgtEl>
                                        <p:attrNameLst>
                                          <p:attrName>style.visibility</p:attrName>
                                        </p:attrNameLst>
                                      </p:cBhvr>
                                      <p:to>
                                        <p:strVal val="visible"/>
                                      </p:to>
                                    </p:set>
                                    <p:animEffect transition="in" filter="dissolve">
                                      <p:cBhvr>
                                        <p:cTn id="52" dur="500"/>
                                        <p:tgtEl>
                                          <p:spTgt spid="40964">
                                            <p:txEl>
                                              <p:pRg st="2" end="2"/>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40964">
                                            <p:txEl>
                                              <p:pRg st="4" end="4"/>
                                            </p:txEl>
                                          </p:spTgt>
                                        </p:tgtEl>
                                        <p:attrNameLst>
                                          <p:attrName>style.visibility</p:attrName>
                                        </p:attrNameLst>
                                      </p:cBhvr>
                                      <p:to>
                                        <p:strVal val="visible"/>
                                      </p:to>
                                    </p:set>
                                    <p:animEffect transition="in" filter="dissolve">
                                      <p:cBhvr>
                                        <p:cTn id="57" dur="500"/>
                                        <p:tgtEl>
                                          <p:spTgt spid="40964">
                                            <p:txEl>
                                              <p:pRg st="4" end="4"/>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40964">
                                            <p:txEl>
                                              <p:pRg st="6" end="6"/>
                                            </p:txEl>
                                          </p:spTgt>
                                        </p:tgtEl>
                                        <p:attrNameLst>
                                          <p:attrName>style.visibility</p:attrName>
                                        </p:attrNameLst>
                                      </p:cBhvr>
                                      <p:to>
                                        <p:strVal val="visible"/>
                                      </p:to>
                                    </p:set>
                                    <p:animEffect transition="in" filter="dissolve">
                                      <p:cBhvr>
                                        <p:cTn id="62" dur="500"/>
                                        <p:tgtEl>
                                          <p:spTgt spid="40964">
                                            <p:txEl>
                                              <p:pRg st="6" end="6"/>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40964">
                                            <p:txEl>
                                              <p:pRg st="8" end="8"/>
                                            </p:txEl>
                                          </p:spTgt>
                                        </p:tgtEl>
                                        <p:attrNameLst>
                                          <p:attrName>style.visibility</p:attrName>
                                        </p:attrNameLst>
                                      </p:cBhvr>
                                      <p:to>
                                        <p:strVal val="visible"/>
                                      </p:to>
                                    </p:set>
                                    <p:animEffect transition="in" filter="dissolve">
                                      <p:cBhvr>
                                        <p:cTn id="67" dur="500"/>
                                        <p:tgtEl>
                                          <p:spTgt spid="4096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P spid="40964" grpId="0" build="p" autoUpdateAnimBg="0"/>
      <p:bldP spid="40966" grpId="0" autoUpdateAnimBg="0"/>
      <p:bldP spid="40968" grpId="0" autoUpdateAnimBg="0"/>
      <p:bldP spid="4096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09" name="Picture 25" descr="three up new v.2.gif                                           0001BA9DMacintosh HD                   ABA78158:"/>
          <p:cNvPicPr>
            <a:picLocks noChangeAspect="1" noChangeArrowheads="1"/>
          </p:cNvPicPr>
          <p:nvPr/>
        </p:nvPicPr>
        <p:blipFill>
          <a:blip r:embed="rId2"/>
          <a:srcRect/>
          <a:stretch>
            <a:fillRect/>
          </a:stretch>
        </p:blipFill>
        <p:spPr bwMode="auto">
          <a:xfrm>
            <a:off x="122766" y="1395452"/>
            <a:ext cx="11315415" cy="4743331"/>
          </a:xfrm>
          <a:prstGeom prst="rect">
            <a:avLst/>
          </a:prstGeom>
          <a:noFill/>
          <a:ln w="9525">
            <a:noFill/>
            <a:miter lim="800000"/>
            <a:headEnd/>
            <a:tailEnd/>
          </a:ln>
        </p:spPr>
      </p:pic>
      <p:sp>
        <p:nvSpPr>
          <p:cNvPr id="38914" name="Rectangle 2"/>
          <p:cNvSpPr>
            <a:spLocks noGrp="1" noChangeArrowheads="1"/>
          </p:cNvSpPr>
          <p:nvPr>
            <p:ph type="title"/>
          </p:nvPr>
        </p:nvSpPr>
        <p:spPr>
          <a:xfrm>
            <a:off x="33867" y="254000"/>
            <a:ext cx="11228917" cy="533400"/>
          </a:xfrm>
        </p:spPr>
        <p:txBody>
          <a:bodyPr/>
          <a:lstStyle/>
          <a:p>
            <a:r>
              <a:rPr lang="en-US" sz="2000" b="1">
                <a:ea typeface="ＭＳ Ｐゴシック" pitchFamily="34" charset="-128"/>
              </a:rPr>
              <a:t>Turning Points of the Hundred Years</a:t>
            </a:r>
            <a:r>
              <a:rPr lang="en-US" altLang="en-US" sz="2000" b="1">
                <a:ea typeface="ＭＳ Ｐゴシック" pitchFamily="34" charset="-128"/>
              </a:rPr>
              <a:t>’</a:t>
            </a:r>
            <a:r>
              <a:rPr lang="en-US" sz="2000" b="1">
                <a:ea typeface="ＭＳ Ｐゴシック" pitchFamily="34" charset="-128"/>
              </a:rPr>
              <a:t> War</a:t>
            </a:r>
            <a:endParaRPr lang="en-US" sz="1800" b="1">
              <a:ea typeface="ＭＳ Ｐゴシック" pitchFamily="34" charset="-128"/>
            </a:endParaRPr>
          </a:p>
        </p:txBody>
      </p:sp>
      <p:sp>
        <p:nvSpPr>
          <p:cNvPr id="38922" name="Text Box 11"/>
          <p:cNvSpPr txBox="1">
            <a:spLocks noChangeArrowheads="1"/>
          </p:cNvSpPr>
          <p:nvPr/>
        </p:nvSpPr>
        <p:spPr bwMode="auto">
          <a:xfrm>
            <a:off x="1849967" y="50800"/>
            <a:ext cx="258404" cy="276999"/>
          </a:xfrm>
          <a:prstGeom prst="rect">
            <a:avLst/>
          </a:prstGeom>
          <a:noFill/>
          <a:ln w="9525">
            <a:noFill/>
            <a:miter lim="800000"/>
            <a:headEnd/>
            <a:tailEnd/>
          </a:ln>
        </p:spPr>
        <p:txBody>
          <a:bodyPr wrap="none">
            <a:spAutoFit/>
          </a:bodyPr>
          <a:lstStyle/>
          <a:p>
            <a:pPr>
              <a:spcBef>
                <a:spcPct val="0"/>
              </a:spcBef>
              <a:buClrTx/>
            </a:pPr>
            <a:r>
              <a:rPr lang="en-US" sz="1200">
                <a:solidFill>
                  <a:schemeClr val="bg1"/>
                </a:solidFill>
              </a:rPr>
              <a:t>5</a:t>
            </a:r>
          </a:p>
        </p:txBody>
      </p:sp>
      <p:pic>
        <p:nvPicPr>
          <p:cNvPr id="38923" name="Picture 12" descr="globe05.png                                                    0004FBF2BananaMan G4                   ABA78158:"/>
          <p:cNvPicPr>
            <a:picLocks noChangeAspect="1" noChangeArrowheads="1"/>
          </p:cNvPicPr>
          <p:nvPr/>
        </p:nvPicPr>
        <p:blipFill>
          <a:blip r:embed="rId3"/>
          <a:srcRect/>
          <a:stretch>
            <a:fillRect/>
          </a:stretch>
        </p:blipFill>
        <p:spPr bwMode="auto">
          <a:xfrm>
            <a:off x="10204451" y="295275"/>
            <a:ext cx="1864783" cy="1436688"/>
          </a:xfrm>
          <a:prstGeom prst="rect">
            <a:avLst/>
          </a:prstGeom>
          <a:noFill/>
          <a:ln w="9525">
            <a:noFill/>
            <a:miter lim="800000"/>
            <a:headEnd/>
            <a:tailEnd/>
          </a:ln>
        </p:spPr>
      </p:pic>
      <p:sp>
        <p:nvSpPr>
          <p:cNvPr id="42001" name="Rectangle 17"/>
          <p:cNvSpPr>
            <a:spLocks noChangeArrowheads="1"/>
          </p:cNvSpPr>
          <p:nvPr/>
        </p:nvSpPr>
        <p:spPr bwMode="auto">
          <a:xfrm>
            <a:off x="1288114" y="1988870"/>
            <a:ext cx="1382110" cy="461665"/>
          </a:xfrm>
          <a:prstGeom prst="rect">
            <a:avLst/>
          </a:prstGeom>
          <a:noFill/>
          <a:ln w="9525">
            <a:noFill/>
            <a:miter lim="800000"/>
            <a:headEnd/>
            <a:tailEnd/>
          </a:ln>
        </p:spPr>
        <p:txBody>
          <a:bodyPr wrap="none">
            <a:spAutoFit/>
          </a:bodyPr>
          <a:lstStyle/>
          <a:p>
            <a:pPr eaLnBrk="0" hangingPunct="0"/>
            <a:r>
              <a:rPr lang="en-US" sz="2400" b="0" dirty="0"/>
              <a:t>Longbow</a:t>
            </a:r>
          </a:p>
        </p:txBody>
      </p:sp>
      <p:sp>
        <p:nvSpPr>
          <p:cNvPr id="42004" name="Text Box 20"/>
          <p:cNvSpPr txBox="1">
            <a:spLocks noChangeArrowheads="1"/>
          </p:cNvSpPr>
          <p:nvPr/>
        </p:nvSpPr>
        <p:spPr bwMode="auto">
          <a:xfrm>
            <a:off x="444501" y="3287356"/>
            <a:ext cx="3086100" cy="2585323"/>
          </a:xfrm>
          <a:prstGeom prst="rect">
            <a:avLst/>
          </a:prstGeom>
          <a:noFill/>
          <a:ln w="9525">
            <a:noFill/>
            <a:miter lim="800000"/>
            <a:headEnd/>
            <a:tailEnd/>
          </a:ln>
        </p:spPr>
        <p:txBody>
          <a:bodyPr wrap="square">
            <a:spAutoFit/>
          </a:bodyPr>
          <a:lstStyle/>
          <a:p>
            <a:pPr eaLnBrk="0" hangingPunct="0"/>
            <a:r>
              <a:rPr lang="en-US" b="0" dirty="0"/>
              <a:t>During the early years of the war, English armies equipped with the longbow overpowered their French counterparts equipped with the crossbow. An English archer could shoot three arrows in the time it took a French archer to shoot one.</a:t>
            </a:r>
          </a:p>
        </p:txBody>
      </p:sp>
      <p:sp>
        <p:nvSpPr>
          <p:cNvPr id="42005" name="Text Box 21"/>
          <p:cNvSpPr txBox="1">
            <a:spLocks noChangeArrowheads="1"/>
          </p:cNvSpPr>
          <p:nvPr/>
        </p:nvSpPr>
        <p:spPr bwMode="auto">
          <a:xfrm>
            <a:off x="5177827" y="2062986"/>
            <a:ext cx="1578574" cy="461665"/>
          </a:xfrm>
          <a:prstGeom prst="rect">
            <a:avLst/>
          </a:prstGeom>
          <a:noFill/>
          <a:ln w="9525">
            <a:noFill/>
            <a:miter lim="800000"/>
            <a:headEnd/>
            <a:tailEnd/>
          </a:ln>
        </p:spPr>
        <p:txBody>
          <a:bodyPr wrap="none">
            <a:spAutoFit/>
          </a:bodyPr>
          <a:lstStyle/>
          <a:p>
            <a:pPr eaLnBrk="0" hangingPunct="0"/>
            <a:r>
              <a:rPr lang="en-US" sz="2400" b="0" dirty="0"/>
              <a:t>Joan of Arc</a:t>
            </a:r>
          </a:p>
        </p:txBody>
      </p:sp>
      <p:sp>
        <p:nvSpPr>
          <p:cNvPr id="42006" name="Text Box 22"/>
          <p:cNvSpPr txBox="1">
            <a:spLocks noChangeArrowheads="1"/>
          </p:cNvSpPr>
          <p:nvPr/>
        </p:nvSpPr>
        <p:spPr bwMode="auto">
          <a:xfrm>
            <a:off x="4166515" y="3215641"/>
            <a:ext cx="3227916" cy="1803400"/>
          </a:xfrm>
          <a:prstGeom prst="rect">
            <a:avLst/>
          </a:prstGeom>
          <a:noFill/>
          <a:ln w="9525">
            <a:noFill/>
            <a:miter lim="800000"/>
            <a:headEnd/>
            <a:tailEnd/>
          </a:ln>
        </p:spPr>
        <p:txBody>
          <a:bodyPr>
            <a:spAutoFit/>
          </a:bodyPr>
          <a:lstStyle/>
          <a:p>
            <a:pPr eaLnBrk="0" hangingPunct="0"/>
            <a:r>
              <a:rPr lang="en-US" b="0" dirty="0"/>
              <a:t>From 1429 to 1431, Joan</a:t>
            </a:r>
            <a:r>
              <a:rPr lang="en-US" altLang="en-US" b="0" dirty="0"/>
              <a:t>’</a:t>
            </a:r>
            <a:r>
              <a:rPr lang="en-US" b="0" dirty="0"/>
              <a:t>s successes in battle rallied the French forces to victory. French armies continued to win even after she was executed by the English.</a:t>
            </a:r>
          </a:p>
        </p:txBody>
      </p:sp>
      <p:sp>
        <p:nvSpPr>
          <p:cNvPr id="42007" name="Text Box 23"/>
          <p:cNvSpPr txBox="1">
            <a:spLocks noChangeArrowheads="1"/>
          </p:cNvSpPr>
          <p:nvPr/>
        </p:nvSpPr>
        <p:spPr bwMode="auto">
          <a:xfrm>
            <a:off x="9148523" y="1889095"/>
            <a:ext cx="1165704" cy="461665"/>
          </a:xfrm>
          <a:prstGeom prst="rect">
            <a:avLst/>
          </a:prstGeom>
          <a:noFill/>
          <a:ln w="9525">
            <a:noFill/>
            <a:miter lim="800000"/>
            <a:headEnd/>
            <a:tailEnd/>
          </a:ln>
        </p:spPr>
        <p:txBody>
          <a:bodyPr wrap="none">
            <a:spAutoFit/>
          </a:bodyPr>
          <a:lstStyle/>
          <a:p>
            <a:pPr eaLnBrk="0" hangingPunct="0"/>
            <a:r>
              <a:rPr lang="en-US" sz="2400" b="0" dirty="0"/>
              <a:t>Cannon</a:t>
            </a:r>
          </a:p>
        </p:txBody>
      </p:sp>
      <p:sp>
        <p:nvSpPr>
          <p:cNvPr id="42008" name="Text Box 24"/>
          <p:cNvSpPr txBox="1">
            <a:spLocks noChangeArrowheads="1"/>
          </p:cNvSpPr>
          <p:nvPr/>
        </p:nvSpPr>
        <p:spPr bwMode="auto">
          <a:xfrm>
            <a:off x="8325909" y="3431223"/>
            <a:ext cx="2810933" cy="2031325"/>
          </a:xfrm>
          <a:prstGeom prst="rect">
            <a:avLst/>
          </a:prstGeom>
          <a:noFill/>
          <a:ln w="9525">
            <a:noFill/>
            <a:miter lim="800000"/>
            <a:headEnd/>
            <a:tailEnd/>
          </a:ln>
        </p:spPr>
        <p:txBody>
          <a:bodyPr>
            <a:spAutoFit/>
          </a:bodyPr>
          <a:lstStyle/>
          <a:p>
            <a:pPr eaLnBrk="0" hangingPunct="0"/>
            <a:r>
              <a:rPr lang="en-US" b="0" dirty="0"/>
              <a:t>The cannon helped the French to capture English-held castles and defeat England</a:t>
            </a:r>
            <a:r>
              <a:rPr lang="en-US" altLang="en-US" b="0" dirty="0"/>
              <a:t>’</a:t>
            </a:r>
            <a:r>
              <a:rPr lang="en-US" b="0" dirty="0"/>
              <a:t>s armies. French cannons were instrumental in defeating English forces in Normandy.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2009"/>
                                        </p:tgtEl>
                                        <p:attrNameLst>
                                          <p:attrName>style.visibility</p:attrName>
                                        </p:attrNameLst>
                                      </p:cBhvr>
                                      <p:to>
                                        <p:strVal val="visible"/>
                                      </p:to>
                                    </p:set>
                                    <p:animEffect transition="in" filter="dissolve">
                                      <p:cBhvr>
                                        <p:cTn id="7" dur="500"/>
                                        <p:tgtEl>
                                          <p:spTgt spid="420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2001"/>
                                        </p:tgtEl>
                                        <p:attrNameLst>
                                          <p:attrName>style.visibility</p:attrName>
                                        </p:attrNameLst>
                                      </p:cBhvr>
                                      <p:to>
                                        <p:strVal val="visible"/>
                                      </p:to>
                                    </p:set>
                                    <p:animEffect transition="in" filter="dissolve">
                                      <p:cBhvr>
                                        <p:cTn id="12" dur="500"/>
                                        <p:tgtEl>
                                          <p:spTgt spid="420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2004"/>
                                        </p:tgtEl>
                                        <p:attrNameLst>
                                          <p:attrName>style.visibility</p:attrName>
                                        </p:attrNameLst>
                                      </p:cBhvr>
                                      <p:to>
                                        <p:strVal val="visible"/>
                                      </p:to>
                                    </p:set>
                                    <p:animEffect transition="in" filter="dissolve">
                                      <p:cBhvr>
                                        <p:cTn id="17" dur="500"/>
                                        <p:tgtEl>
                                          <p:spTgt spid="4200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2005"/>
                                        </p:tgtEl>
                                        <p:attrNameLst>
                                          <p:attrName>style.visibility</p:attrName>
                                        </p:attrNameLst>
                                      </p:cBhvr>
                                      <p:to>
                                        <p:strVal val="visible"/>
                                      </p:to>
                                    </p:set>
                                    <p:animEffect transition="in" filter="dissolve">
                                      <p:cBhvr>
                                        <p:cTn id="22" dur="500"/>
                                        <p:tgtEl>
                                          <p:spTgt spid="4200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2006"/>
                                        </p:tgtEl>
                                        <p:attrNameLst>
                                          <p:attrName>style.visibility</p:attrName>
                                        </p:attrNameLst>
                                      </p:cBhvr>
                                      <p:to>
                                        <p:strVal val="visible"/>
                                      </p:to>
                                    </p:set>
                                    <p:animEffect transition="in" filter="dissolve">
                                      <p:cBhvr>
                                        <p:cTn id="27" dur="500"/>
                                        <p:tgtEl>
                                          <p:spTgt spid="4200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2007"/>
                                        </p:tgtEl>
                                        <p:attrNameLst>
                                          <p:attrName>style.visibility</p:attrName>
                                        </p:attrNameLst>
                                      </p:cBhvr>
                                      <p:to>
                                        <p:strVal val="visible"/>
                                      </p:to>
                                    </p:set>
                                    <p:animEffect transition="in" filter="dissolve">
                                      <p:cBhvr>
                                        <p:cTn id="32" dur="500"/>
                                        <p:tgtEl>
                                          <p:spTgt spid="4200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2008"/>
                                        </p:tgtEl>
                                        <p:attrNameLst>
                                          <p:attrName>style.visibility</p:attrName>
                                        </p:attrNameLst>
                                      </p:cBhvr>
                                      <p:to>
                                        <p:strVal val="visible"/>
                                      </p:to>
                                    </p:set>
                                    <p:animEffect transition="in" filter="dissolve">
                                      <p:cBhvr>
                                        <p:cTn id="37" dur="500"/>
                                        <p:tgtEl>
                                          <p:spTgt spid="420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1" grpId="0" autoUpdateAnimBg="0"/>
      <p:bldP spid="42004" grpId="0" autoUpdateAnimBg="0"/>
      <p:bldP spid="42005" grpId="0" autoUpdateAnimBg="0"/>
      <p:bldP spid="42006" grpId="0" autoUpdateAnimBg="0"/>
      <p:bldP spid="42007" grpId="0" autoUpdateAnimBg="0"/>
      <p:bldP spid="42008"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E00B41-DE12-475C-BE62-CBE280D2FB3B}"/>
              </a:ext>
            </a:extLst>
          </p:cNvPr>
          <p:cNvSpPr>
            <a:spLocks noGrp="1"/>
          </p:cNvSpPr>
          <p:nvPr>
            <p:ph type="title"/>
          </p:nvPr>
        </p:nvSpPr>
        <p:spPr>
          <a:xfrm>
            <a:off x="215900" y="194855"/>
            <a:ext cx="3489098" cy="748422"/>
          </a:xfrm>
        </p:spPr>
        <p:txBody>
          <a:bodyPr>
            <a:normAutofit fontScale="90000"/>
          </a:bodyPr>
          <a:lstStyle/>
          <a:p>
            <a:r>
              <a:rPr lang="en-US" dirty="0"/>
              <a:t>Joan of Arc</a:t>
            </a:r>
          </a:p>
        </p:txBody>
      </p:sp>
      <p:sp>
        <p:nvSpPr>
          <p:cNvPr id="3" name="Content Placeholder 2">
            <a:extLst>
              <a:ext uri="{FF2B5EF4-FFF2-40B4-BE49-F238E27FC236}">
                <a16:creationId xmlns:a16="http://schemas.microsoft.com/office/drawing/2014/main" xmlns="" id="{AA00A216-D323-4CBA-8A79-87813044C659}"/>
              </a:ext>
            </a:extLst>
          </p:cNvPr>
          <p:cNvSpPr>
            <a:spLocks noGrp="1"/>
          </p:cNvSpPr>
          <p:nvPr>
            <p:ph idx="1"/>
          </p:nvPr>
        </p:nvSpPr>
        <p:spPr/>
        <p:txBody>
          <a:bodyPr/>
          <a:lstStyle/>
          <a:p>
            <a:endParaRPr lang="en-US" dirty="0"/>
          </a:p>
        </p:txBody>
      </p:sp>
      <p:pic>
        <p:nvPicPr>
          <p:cNvPr id="1026" name="Picture 2" descr="Related image">
            <a:extLst>
              <a:ext uri="{FF2B5EF4-FFF2-40B4-BE49-F238E27FC236}">
                <a16:creationId xmlns:a16="http://schemas.microsoft.com/office/drawing/2014/main" xmlns="" id="{9747BAF4-DD8E-48F3-9F86-1599E55D29F1}"/>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02513" y="-32356"/>
            <a:ext cx="4789487"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Related image">
            <a:extLst>
              <a:ext uri="{FF2B5EF4-FFF2-40B4-BE49-F238E27FC236}">
                <a16:creationId xmlns:a16="http://schemas.microsoft.com/office/drawing/2014/main" xmlns="" id="{8304B74A-9A55-406B-A1CD-A0C2403FBD2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18857" y="32356"/>
            <a:ext cx="3489098" cy="3576014"/>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Related image">
            <a:extLst>
              <a:ext uri="{FF2B5EF4-FFF2-40B4-BE49-F238E27FC236}">
                <a16:creationId xmlns:a16="http://schemas.microsoft.com/office/drawing/2014/main" xmlns="" id="{F5A498D4-9B51-49AF-86C3-CA860B936582}"/>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46293" y="447725"/>
            <a:ext cx="4901926" cy="6321290"/>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Image result for joan of arc vision">
            <a:extLst>
              <a:ext uri="{FF2B5EF4-FFF2-40B4-BE49-F238E27FC236}">
                <a16:creationId xmlns:a16="http://schemas.microsoft.com/office/drawing/2014/main" xmlns="" id="{363C6591-E6C2-4878-9BF8-62EC0AAEB118}"/>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8200" y="1295245"/>
            <a:ext cx="3895216" cy="5562755"/>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4" descr="Related image">
            <a:extLst>
              <a:ext uri="{FF2B5EF4-FFF2-40B4-BE49-F238E27FC236}">
                <a16:creationId xmlns:a16="http://schemas.microsoft.com/office/drawing/2014/main" xmlns="" id="{26960AF2-18E4-43FA-804A-9C2F5B74B10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045454" y="3598363"/>
            <a:ext cx="4572960" cy="32696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0135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 calcmode="lin" valueType="num">
                                      <p:cBhvr additive="base">
                                        <p:cTn id="7" dur="500" fill="hold"/>
                                        <p:tgtEl>
                                          <p:spTgt spid="1032"/>
                                        </p:tgtEl>
                                        <p:attrNameLst>
                                          <p:attrName>ppt_x</p:attrName>
                                        </p:attrNameLst>
                                      </p:cBhvr>
                                      <p:tavLst>
                                        <p:tav tm="0">
                                          <p:val>
                                            <p:strVal val="#ppt_x"/>
                                          </p:val>
                                        </p:tav>
                                        <p:tav tm="100000">
                                          <p:val>
                                            <p:strVal val="#ppt_x"/>
                                          </p:val>
                                        </p:tav>
                                      </p:tavLst>
                                    </p:anim>
                                    <p:anim calcmode="lin" valueType="num">
                                      <p:cBhvr additive="base">
                                        <p:cTn id="8"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FC0D21E-5CDD-409C-99EF-DEEF8EEF2DDF}"/>
              </a:ext>
            </a:extLst>
          </p:cNvPr>
          <p:cNvSpPr>
            <a:spLocks noGrp="1"/>
          </p:cNvSpPr>
          <p:nvPr>
            <p:ph idx="1"/>
          </p:nvPr>
        </p:nvSpPr>
        <p:spPr/>
        <p:txBody>
          <a:bodyPr>
            <a:normAutofit/>
          </a:bodyPr>
          <a:lstStyle/>
          <a:p>
            <a:pPr marL="0" indent="0">
              <a:buFontTx/>
              <a:buNone/>
              <a:tabLst>
                <a:tab pos="112713" algn="l"/>
                <a:tab pos="460375" algn="l"/>
              </a:tabLst>
            </a:pPr>
            <a:r>
              <a:rPr lang="en-US" altLang="en-US" sz="2800" dirty="0">
                <a:solidFill>
                  <a:srgbClr val="FF0000"/>
                </a:solidFill>
                <a:ea typeface="ＭＳ Ｐゴシック" pitchFamily="34" charset="-128"/>
              </a:rPr>
              <a:t>“</a:t>
            </a:r>
            <a:r>
              <a:rPr lang="en-US" sz="2800" dirty="0">
                <a:solidFill>
                  <a:srgbClr val="FF0000"/>
                </a:solidFill>
                <a:ea typeface="ＭＳ Ｐゴシック" pitchFamily="34" charset="-128"/>
              </a:rPr>
              <a:t>The pope stands between God and man, lower than God, but  higher than men, who judges all and is judged by no one.</a:t>
            </a:r>
            <a:r>
              <a:rPr lang="en-US" altLang="en-US" sz="2800" dirty="0">
                <a:solidFill>
                  <a:srgbClr val="FF0000"/>
                </a:solidFill>
                <a:ea typeface="ＭＳ Ｐゴシック" pitchFamily="34" charset="-128"/>
              </a:rPr>
              <a:t>”</a:t>
            </a:r>
            <a:endParaRPr lang="en-US" sz="2800" dirty="0">
              <a:solidFill>
                <a:srgbClr val="FF0000"/>
              </a:solidFill>
              <a:ea typeface="ＭＳ Ｐゴシック" pitchFamily="34" charset="-128"/>
            </a:endParaRPr>
          </a:p>
          <a:p>
            <a:pPr marL="0" indent="0">
              <a:buFontTx/>
              <a:buNone/>
              <a:tabLst>
                <a:tab pos="112713" algn="l"/>
                <a:tab pos="460375" algn="l"/>
              </a:tabLst>
            </a:pPr>
            <a:r>
              <a:rPr lang="en-US" dirty="0">
                <a:ea typeface="ＭＳ Ｐゴシック" pitchFamily="34" charset="-128"/>
              </a:rPr>
              <a:t>                                  —Pope Innocent III</a:t>
            </a:r>
          </a:p>
          <a:p>
            <a:pPr marL="0" indent="0">
              <a:buFontTx/>
              <a:buNone/>
              <a:tabLst>
                <a:tab pos="112713" algn="l"/>
                <a:tab pos="460375" algn="l"/>
              </a:tabLst>
            </a:pPr>
            <a:endParaRPr lang="en-US" dirty="0">
              <a:ea typeface="ＭＳ Ｐゴシック" pitchFamily="34" charset="-128"/>
            </a:endParaRPr>
          </a:p>
          <a:p>
            <a:pPr marL="0" indent="0">
              <a:tabLst>
                <a:tab pos="112713" algn="l"/>
                <a:tab pos="460375" algn="l"/>
              </a:tabLst>
            </a:pPr>
            <a:r>
              <a:rPr lang="en-US" dirty="0">
                <a:ea typeface="ＭＳ Ｐゴシック" pitchFamily="34" charset="-128"/>
              </a:rPr>
              <a:t> 	Pope Innocent III claimed supremacy over all other rulers.  He used the tools of excommunication and interdict to punish  monarchs who challenged his power.  </a:t>
            </a:r>
          </a:p>
          <a:p>
            <a:pPr marL="0" indent="0">
              <a:tabLst>
                <a:tab pos="112713" algn="l"/>
                <a:tab pos="460375" algn="l"/>
              </a:tabLst>
            </a:pPr>
            <a:endParaRPr lang="en-US" dirty="0">
              <a:ea typeface="ＭＳ Ｐゴシック" pitchFamily="34" charset="-128"/>
            </a:endParaRPr>
          </a:p>
          <a:p>
            <a:pPr marL="0" indent="0">
              <a:tabLst>
                <a:tab pos="112713" algn="l"/>
                <a:tab pos="460375" algn="l"/>
              </a:tabLst>
            </a:pPr>
            <a:r>
              <a:rPr lang="en-US" dirty="0">
                <a:ea typeface="ＭＳ Ｐゴシック" pitchFamily="34" charset="-128"/>
              </a:rPr>
              <a:t> 	After Innocent</a:t>
            </a:r>
            <a:r>
              <a:rPr lang="en-US" altLang="en-US" dirty="0">
                <a:ea typeface="ＭＳ Ｐゴシック" pitchFamily="34" charset="-128"/>
              </a:rPr>
              <a:t>’</a:t>
            </a:r>
            <a:r>
              <a:rPr lang="en-US" dirty="0">
                <a:ea typeface="ＭＳ Ｐゴシック" pitchFamily="34" charset="-128"/>
              </a:rPr>
              <a:t>s death, popes continued to press their claims for supremacy.  However, English and French monarchies were becoming stronger.  The papacy soon entered a period of decline. </a:t>
            </a:r>
          </a:p>
          <a:p>
            <a:endParaRPr lang="en-US" dirty="0"/>
          </a:p>
        </p:txBody>
      </p:sp>
      <p:pic>
        <p:nvPicPr>
          <p:cNvPr id="4" name="Picture 2" descr="https://external-preview.redd.it/SalEcNt_vRMhdE9HR2zrNFfmnOfbSzzpy8i9f6s2Apk.png?width=960&amp;crop=smart&amp;s=d3ddd9ad60d9ec1abbdb4afe35e2fe2492d5a1f2"/>
          <p:cNvPicPr>
            <a:picLocks noChangeAspect="1" noChangeArrowheads="1"/>
          </p:cNvPicPr>
          <p:nvPr/>
        </p:nvPicPr>
        <p:blipFill>
          <a:blip r:embed="rId2"/>
          <a:srcRect/>
          <a:stretch>
            <a:fillRect/>
          </a:stretch>
        </p:blipFill>
        <p:spPr bwMode="auto">
          <a:xfrm>
            <a:off x="0" y="908119"/>
            <a:ext cx="5012684" cy="3973597"/>
          </a:xfrm>
          <a:prstGeom prst="rect">
            <a:avLst/>
          </a:prstGeom>
          <a:noFill/>
        </p:spPr>
      </p:pic>
    </p:spTree>
    <p:extLst>
      <p:ext uri="{BB962C8B-B14F-4D97-AF65-F5344CB8AC3E}">
        <p14:creationId xmlns:p14="http://schemas.microsoft.com/office/powerpoint/2010/main" xmlns="" val="291508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C873FC-3328-4FF7-8FFD-C2563C233346}"/>
              </a:ext>
            </a:extLst>
          </p:cNvPr>
          <p:cNvSpPr>
            <a:spLocks noGrp="1"/>
          </p:cNvSpPr>
          <p:nvPr>
            <p:ph type="title"/>
          </p:nvPr>
        </p:nvSpPr>
        <p:spPr>
          <a:xfrm>
            <a:off x="762000" y="559678"/>
            <a:ext cx="3833906" cy="1584432"/>
          </a:xfrm>
        </p:spPr>
        <p:txBody>
          <a:bodyPr/>
          <a:lstStyle/>
          <a:p>
            <a:pPr algn="l"/>
            <a:r>
              <a:rPr lang="en-US" dirty="0"/>
              <a:t>OTTO I</a:t>
            </a:r>
          </a:p>
        </p:txBody>
      </p:sp>
      <p:sp>
        <p:nvSpPr>
          <p:cNvPr id="3" name="Content Placeholder 2">
            <a:extLst>
              <a:ext uri="{FF2B5EF4-FFF2-40B4-BE49-F238E27FC236}">
                <a16:creationId xmlns:a16="http://schemas.microsoft.com/office/drawing/2014/main" xmlns="" id="{6396AEC7-EFA8-4DAA-B906-D16DD7F76245}"/>
              </a:ext>
            </a:extLst>
          </p:cNvPr>
          <p:cNvSpPr>
            <a:spLocks noGrp="1"/>
          </p:cNvSpPr>
          <p:nvPr>
            <p:ph idx="1"/>
          </p:nvPr>
        </p:nvSpPr>
        <p:spPr/>
        <p:txBody>
          <a:bodyPr>
            <a:normAutofit fontScale="92500" lnSpcReduction="20000"/>
          </a:bodyPr>
          <a:lstStyle/>
          <a:p>
            <a:r>
              <a:rPr lang="en-US" dirty="0"/>
              <a:t>His use of the church as a stabilizing influence created a secure empire and stimulated a cultural renaissance.</a:t>
            </a:r>
          </a:p>
          <a:p>
            <a:r>
              <a:rPr lang="en-US" dirty="0">
                <a:solidFill>
                  <a:srgbClr val="0070C0"/>
                </a:solidFill>
              </a:rPr>
              <a:t>Successful in battle and uniting German lands, </a:t>
            </a:r>
            <a:r>
              <a:rPr lang="en-US" b="1" i="1" u="sng" dirty="0">
                <a:solidFill>
                  <a:srgbClr val="0070C0"/>
                </a:solidFill>
              </a:rPr>
              <a:t>The Reich- Realm, </a:t>
            </a:r>
            <a:r>
              <a:rPr lang="en-US" b="1" i="1" u="sng" dirty="0" err="1">
                <a:solidFill>
                  <a:srgbClr val="0070C0"/>
                </a:solidFill>
              </a:rPr>
              <a:t>Empire,Nation</a:t>
            </a:r>
            <a:r>
              <a:rPr lang="en-US" b="1" i="1" u="sng" dirty="0">
                <a:solidFill>
                  <a:srgbClr val="0070C0"/>
                </a:solidFill>
              </a:rPr>
              <a:t> </a:t>
            </a:r>
            <a:r>
              <a:rPr lang="en-US" dirty="0">
                <a:solidFill>
                  <a:srgbClr val="0070C0"/>
                </a:solidFill>
              </a:rPr>
              <a:t>put down rebellions at home and expanded the borders of the kingdom into-Italy, France, and Denmark</a:t>
            </a:r>
          </a:p>
          <a:p>
            <a:r>
              <a:rPr lang="en-US" dirty="0"/>
              <a:t>Put down two rebellions by his little brother and one rebellion by his son</a:t>
            </a:r>
          </a:p>
          <a:p>
            <a:r>
              <a:rPr lang="en-US" dirty="0">
                <a:solidFill>
                  <a:srgbClr val="0070C0"/>
                </a:solidFill>
              </a:rPr>
              <a:t>Arriving in Rome on Feb. 2, 962, Otto was crowned emperor</a:t>
            </a:r>
          </a:p>
          <a:p>
            <a:r>
              <a:rPr lang="en-US" dirty="0">
                <a:solidFill>
                  <a:srgbClr val="0070C0"/>
                </a:solidFill>
              </a:rPr>
              <a:t>in December 963, when Otto deposed </a:t>
            </a:r>
            <a:r>
              <a:rPr lang="en-US" dirty="0" smtClean="0">
                <a:solidFill>
                  <a:srgbClr val="0070C0"/>
                </a:solidFill>
              </a:rPr>
              <a:t> Pope John </a:t>
            </a:r>
            <a:r>
              <a:rPr lang="en-US" dirty="0">
                <a:solidFill>
                  <a:srgbClr val="0070C0"/>
                </a:solidFill>
              </a:rPr>
              <a:t>XII and set up </a:t>
            </a:r>
            <a:r>
              <a:rPr lang="en-US" u="sng" dirty="0">
                <a:solidFill>
                  <a:srgbClr val="0070C0"/>
                </a:solidFill>
                <a:hlinkClick r:id="rId2"/>
              </a:rPr>
              <a:t>Leo VIII</a:t>
            </a:r>
            <a:endParaRPr lang="en-US" dirty="0">
              <a:solidFill>
                <a:srgbClr val="0070C0"/>
              </a:solidFill>
            </a:endParaRPr>
          </a:p>
          <a:p>
            <a:r>
              <a:rPr lang="en-US" dirty="0">
                <a:solidFill>
                  <a:srgbClr val="0070C0"/>
                </a:solidFill>
              </a:rPr>
              <a:t>When Leo VIII died in 965, the Emperor chose </a:t>
            </a:r>
            <a:r>
              <a:rPr lang="en-US" u="sng" dirty="0">
                <a:solidFill>
                  <a:srgbClr val="0070C0"/>
                </a:solidFill>
                <a:hlinkClick r:id="rId3"/>
              </a:rPr>
              <a:t>John XIII</a:t>
            </a:r>
            <a:r>
              <a:rPr lang="en-US" dirty="0">
                <a:solidFill>
                  <a:srgbClr val="0070C0"/>
                </a:solidFill>
              </a:rPr>
              <a:t> for pope, but John was expelled by the Romans. Otto, therefore, marched for a third time to Italy, where he stayed from 966 to 972.</a:t>
            </a:r>
          </a:p>
          <a:p>
            <a:r>
              <a:rPr lang="en-US" dirty="0"/>
              <a:t>Won the right </a:t>
            </a:r>
            <a:r>
              <a:rPr lang="en-US" dirty="0" smtClean="0"/>
              <a:t>from </a:t>
            </a:r>
            <a:r>
              <a:rPr lang="en-US" dirty="0"/>
              <a:t>German Nobles and German clergy to control their own vassals at the expense of the Pope</a:t>
            </a:r>
          </a:p>
        </p:txBody>
      </p:sp>
      <p:pic>
        <p:nvPicPr>
          <p:cNvPr id="21506" name="Picture 2" descr="Related image">
            <a:extLst>
              <a:ext uri="{FF2B5EF4-FFF2-40B4-BE49-F238E27FC236}">
                <a16:creationId xmlns:a16="http://schemas.microsoft.com/office/drawing/2014/main" xmlns="" id="{85800031-36BE-40C3-9BBB-D13E3FC94DFA}"/>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09450" y="2144559"/>
            <a:ext cx="4186456" cy="41537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40684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7006" y="190968"/>
            <a:ext cx="3121067" cy="4952492"/>
          </a:xfrm>
        </p:spPr>
        <p:txBody>
          <a:bodyPr/>
          <a:lstStyle/>
          <a:p>
            <a:pPr algn="l"/>
            <a:r>
              <a:rPr lang="en-US" dirty="0"/>
              <a:t>Pope Deposes a King</a:t>
            </a:r>
          </a:p>
        </p:txBody>
      </p:sp>
      <p:sp>
        <p:nvSpPr>
          <p:cNvPr id="3" name="Content Placeholder 2"/>
          <p:cNvSpPr>
            <a:spLocks noGrp="1"/>
          </p:cNvSpPr>
          <p:nvPr>
            <p:ph idx="1"/>
          </p:nvPr>
        </p:nvSpPr>
        <p:spPr>
          <a:xfrm>
            <a:off x="5535561" y="554318"/>
            <a:ext cx="6248398" cy="5655156"/>
          </a:xfrm>
        </p:spPr>
        <p:txBody>
          <a:bodyPr>
            <a:normAutofit fontScale="92500" lnSpcReduction="20000"/>
          </a:bodyPr>
          <a:lstStyle/>
          <a:p>
            <a:pPr>
              <a:buNone/>
            </a:pPr>
            <a:r>
              <a:rPr lang="en-US" sz="2400" dirty="0"/>
              <a:t>Feb. 22, 1076, Pope Gregory VII issued this decree against Henry IV:</a:t>
            </a:r>
          </a:p>
          <a:p>
            <a:pPr>
              <a:buNone/>
            </a:pPr>
            <a:endParaRPr lang="en-US" sz="2400" dirty="0"/>
          </a:p>
          <a:p>
            <a:pPr>
              <a:buNone/>
            </a:pPr>
            <a:r>
              <a:rPr lang="en-US" sz="2400" b="1" i="1" dirty="0">
                <a:solidFill>
                  <a:srgbClr val="FF0000"/>
                </a:solidFill>
              </a:rPr>
              <a:t>“O St. Peter, chief of the apostles ….I withdraw through the power and authority, from Henry the King……..</a:t>
            </a:r>
          </a:p>
          <a:p>
            <a:pPr>
              <a:buNone/>
            </a:pPr>
            <a:r>
              <a:rPr lang="en-US" sz="2400" b="1" i="1" dirty="0">
                <a:solidFill>
                  <a:srgbClr val="FF0000"/>
                </a:solidFill>
              </a:rPr>
              <a:t>      Who has risen against thy church with unheard of insolence, the rule of the whole kingdom of the Germans and over Italy. And I absolve all Christians from the bonds of the oath which they have…made to him. And I forbid anyone to serve him as King, For it is fitting that he who strives to lessen the honor of thy church should himself lose the honor which belongs to him .”</a:t>
            </a:r>
          </a:p>
          <a:p>
            <a:pPr>
              <a:buNone/>
            </a:pPr>
            <a:r>
              <a:rPr lang="en-US" sz="2400" b="1" i="1" dirty="0">
                <a:solidFill>
                  <a:schemeClr val="tx1"/>
                </a:solidFill>
              </a:rPr>
              <a:t>                                                 - Gregory, First Deposition</a:t>
            </a:r>
          </a:p>
          <a:p>
            <a:pPr>
              <a:buNone/>
            </a:pPr>
            <a:r>
              <a:rPr lang="en-US" sz="2400" b="1" i="1" dirty="0">
                <a:solidFill>
                  <a:schemeClr val="tx1"/>
                </a:solidFill>
              </a:rPr>
              <a:t>                                                    and Banning of Henry IV</a:t>
            </a:r>
            <a:endParaRPr lang="en-US" sz="2400" dirty="0">
              <a:solidFill>
                <a:schemeClr val="tx1"/>
              </a:solidFill>
            </a:endParaRPr>
          </a:p>
        </p:txBody>
      </p:sp>
      <p:pic>
        <p:nvPicPr>
          <p:cNvPr id="4" name="Picture 6" descr="Related image">
            <a:extLst>
              <a:ext uri="{FF2B5EF4-FFF2-40B4-BE49-F238E27FC236}">
                <a16:creationId xmlns:a16="http://schemas.microsoft.com/office/drawing/2014/main" xmlns="" id="{B4CDAC39-E28F-4FF2-BB32-E9EDC2AAF0D1}"/>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81642"/>
            <a:ext cx="2286000" cy="3164658"/>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Image result for henry iv holy roman emperor">
            <a:extLst>
              <a:ext uri="{FF2B5EF4-FFF2-40B4-BE49-F238E27FC236}">
                <a16:creationId xmlns:a16="http://schemas.microsoft.com/office/drawing/2014/main" xmlns="" id="{8D380A2E-8C2C-4B31-BFA2-FEDB8D311121}"/>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85744" y="2339618"/>
            <a:ext cx="3850236" cy="2783769"/>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8" descr="Related image">
            <a:extLst>
              <a:ext uri="{FF2B5EF4-FFF2-40B4-BE49-F238E27FC236}">
                <a16:creationId xmlns:a16="http://schemas.microsoft.com/office/drawing/2014/main" xmlns="" id="{340A4027-11AB-43D2-81C3-70E6A6E9F4B3}"/>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4123403"/>
            <a:ext cx="2143125" cy="28575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BFBA3D-EA4D-4421-BC11-290CDE5936D4}"/>
              </a:ext>
            </a:extLst>
          </p:cNvPr>
          <p:cNvSpPr>
            <a:spLocks noGrp="1"/>
          </p:cNvSpPr>
          <p:nvPr>
            <p:ph type="title"/>
          </p:nvPr>
        </p:nvSpPr>
        <p:spPr>
          <a:xfrm>
            <a:off x="2441708" y="125004"/>
            <a:ext cx="8277091" cy="2084795"/>
          </a:xfrm>
        </p:spPr>
        <p:txBody>
          <a:bodyPr>
            <a:normAutofit/>
          </a:bodyPr>
          <a:lstStyle/>
          <a:p>
            <a:pPr algn="l"/>
            <a:r>
              <a:rPr lang="en-US" dirty="0"/>
              <a:t>Conflict Between Popes and Emperors</a:t>
            </a:r>
          </a:p>
        </p:txBody>
      </p:sp>
      <p:sp>
        <p:nvSpPr>
          <p:cNvPr id="3" name="Content Placeholder 2">
            <a:extLst>
              <a:ext uri="{FF2B5EF4-FFF2-40B4-BE49-F238E27FC236}">
                <a16:creationId xmlns:a16="http://schemas.microsoft.com/office/drawing/2014/main" xmlns="" id="{A029AED7-C3CF-4A59-9CAB-740AC7B5252C}"/>
              </a:ext>
            </a:extLst>
          </p:cNvPr>
          <p:cNvSpPr>
            <a:spLocks noGrp="1"/>
          </p:cNvSpPr>
          <p:nvPr>
            <p:ph idx="1"/>
          </p:nvPr>
        </p:nvSpPr>
        <p:spPr>
          <a:xfrm>
            <a:off x="5473699" y="1077840"/>
            <a:ext cx="6310261" cy="5780160"/>
          </a:xfrm>
        </p:spPr>
        <p:txBody>
          <a:bodyPr>
            <a:normAutofit fontScale="92500" lnSpcReduction="20000"/>
          </a:bodyPr>
          <a:lstStyle/>
          <a:p>
            <a:r>
              <a:rPr lang="en-US" dirty="0"/>
              <a:t>His opponents considered the tall, handsome king a tyrant—the crafty head of heresy. </a:t>
            </a:r>
          </a:p>
          <a:p>
            <a:r>
              <a:rPr lang="en-US" dirty="0"/>
              <a:t>His friends praised him as a pious, gentle, and intelligent ruler, a patron of the arts and sciences, religious, in his sense of law and justice, was the embodiment of the ideal king</a:t>
            </a:r>
          </a:p>
          <a:p>
            <a:r>
              <a:rPr lang="en-US" dirty="0">
                <a:solidFill>
                  <a:srgbClr val="0070C0"/>
                </a:solidFill>
              </a:rPr>
              <a:t>1076 A.D. Henry IV is excommunicated by Pope Gregory VII</a:t>
            </a:r>
          </a:p>
          <a:p>
            <a:r>
              <a:rPr lang="en-US" dirty="0"/>
              <a:t>Freeing his subjects to revolt against him </a:t>
            </a:r>
          </a:p>
          <a:p>
            <a:r>
              <a:rPr lang="en-US" dirty="0"/>
              <a:t>As Pope headed north to crown a new emperor, with open revolts at home, </a:t>
            </a:r>
            <a:r>
              <a:rPr lang="en-US" dirty="0">
                <a:solidFill>
                  <a:srgbClr val="0070C0"/>
                </a:solidFill>
              </a:rPr>
              <a:t>Henry journeys into the Alps at Canossa to make peace with the Pope in 1077 A.D. </a:t>
            </a:r>
          </a:p>
          <a:p>
            <a:r>
              <a:rPr lang="en-US" dirty="0">
                <a:solidFill>
                  <a:srgbClr val="0070C0"/>
                </a:solidFill>
              </a:rPr>
              <a:t>With order of excommunication lifted, Henry returned home to put down rebellion</a:t>
            </a:r>
          </a:p>
          <a:p>
            <a:r>
              <a:rPr lang="en-US" dirty="0">
                <a:solidFill>
                  <a:srgbClr val="0070C0"/>
                </a:solidFill>
              </a:rPr>
              <a:t>In 1084 A.D., attacks Rome and seeks revenge, Pope is exiled. Henry installs a loyal priest as the new Pope</a:t>
            </a:r>
          </a:p>
          <a:p>
            <a:r>
              <a:rPr lang="en-US" dirty="0"/>
              <a:t>Concordat of Worms finally settles dispute between Holy Roman Empire and Rome.</a:t>
            </a:r>
          </a:p>
        </p:txBody>
      </p:sp>
      <p:pic>
        <p:nvPicPr>
          <p:cNvPr id="1028" name="Picture 4" descr="Image result for henry iv holy roman emperor">
            <a:extLst>
              <a:ext uri="{FF2B5EF4-FFF2-40B4-BE49-F238E27FC236}">
                <a16:creationId xmlns:a16="http://schemas.microsoft.com/office/drawing/2014/main" xmlns="" id="{8D380A2E-8C2C-4B31-BFA2-FEDB8D311121}"/>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67757" y="2560844"/>
            <a:ext cx="3850236" cy="2783769"/>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Related image">
            <a:extLst>
              <a:ext uri="{FF2B5EF4-FFF2-40B4-BE49-F238E27FC236}">
                <a16:creationId xmlns:a16="http://schemas.microsoft.com/office/drawing/2014/main" xmlns="" id="{B4CDAC39-E28F-4FF2-BB32-E9EDC2AAF0D1}"/>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 y="-81642"/>
            <a:ext cx="2286000" cy="3164658"/>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Related image">
            <a:extLst>
              <a:ext uri="{FF2B5EF4-FFF2-40B4-BE49-F238E27FC236}">
                <a16:creationId xmlns:a16="http://schemas.microsoft.com/office/drawing/2014/main" xmlns="" id="{340A4027-11AB-43D2-81C3-70E6A6E9F4B3}"/>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4123403"/>
            <a:ext cx="2143125" cy="2857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5242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A04E26-9A2C-41A6-A27B-E8F6FA1BB233}"/>
              </a:ext>
            </a:extLst>
          </p:cNvPr>
          <p:cNvSpPr>
            <a:spLocks noGrp="1"/>
          </p:cNvSpPr>
          <p:nvPr>
            <p:ph type="title"/>
          </p:nvPr>
        </p:nvSpPr>
        <p:spPr>
          <a:xfrm>
            <a:off x="762000" y="559678"/>
            <a:ext cx="3402037" cy="4952492"/>
          </a:xfrm>
        </p:spPr>
        <p:txBody>
          <a:bodyPr/>
          <a:lstStyle/>
          <a:p>
            <a:pPr algn="l"/>
            <a:r>
              <a:rPr lang="en-US" dirty="0"/>
              <a:t>Conflict Between Popes and Emperors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77075023"/>
              </p:ext>
            </p:extLst>
          </p:nvPr>
        </p:nvGraphicFramePr>
        <p:xfrm>
          <a:off x="4515729" y="568325"/>
          <a:ext cx="6914271"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661202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The Struggle for Italy</a:t>
            </a:r>
          </a:p>
        </p:txBody>
      </p:sp>
      <p:sp>
        <p:nvSpPr>
          <p:cNvPr id="3" name="Content Placeholder 2"/>
          <p:cNvSpPr>
            <a:spLocks noGrp="1"/>
          </p:cNvSpPr>
          <p:nvPr>
            <p:ph idx="1"/>
          </p:nvPr>
        </p:nvSpPr>
        <p:spPr/>
        <p:txBody>
          <a:bodyPr/>
          <a:lstStyle/>
          <a:p>
            <a:pPr marL="0" indent="0">
              <a:buFontTx/>
              <a:buNone/>
            </a:pPr>
            <a:r>
              <a:rPr lang="en-US" dirty="0">
                <a:ea typeface="ＭＳ Ｐゴシック" pitchFamily="34" charset="-128"/>
              </a:rPr>
              <a:t>During the 1100s and 1200s, ambitious German emperors struggled with powerful popes as they tried to gain control of Italy.</a:t>
            </a:r>
          </a:p>
          <a:p>
            <a:pPr marL="0" indent="0">
              <a:buFontTx/>
              <a:buNone/>
            </a:pPr>
            <a:endParaRPr lang="en-US" dirty="0">
              <a:ea typeface="ＭＳ Ｐゴシック" pitchFamily="34" charset="-128"/>
            </a:endParaRPr>
          </a:p>
          <a:p>
            <a:pPr marL="0" indent="0">
              <a:buFontTx/>
              <a:buNone/>
            </a:pPr>
            <a:r>
              <a:rPr lang="en-US" dirty="0">
                <a:ea typeface="ＭＳ Ｐゴシック" pitchFamily="34" charset="-128"/>
              </a:rPr>
              <a:t>While the emperors were involved in Italy, German nobles grew more independent. As a result, Germany did not achieve unity for another 600 years. </a:t>
            </a:r>
          </a:p>
          <a:p>
            <a:pPr marL="0" indent="0">
              <a:buFontTx/>
              <a:buNone/>
            </a:pPr>
            <a:endParaRPr lang="en-US" dirty="0">
              <a:ea typeface="ＭＳ Ｐゴシック" pitchFamily="34" charset="-128"/>
            </a:endParaRPr>
          </a:p>
          <a:p>
            <a:pPr marL="0" indent="0">
              <a:buFontTx/>
              <a:buNone/>
            </a:pPr>
            <a:r>
              <a:rPr lang="en-US" dirty="0">
                <a:ea typeface="ＭＳ Ｐゴシック" pitchFamily="34" charset="-128"/>
              </a:rPr>
              <a:t>In Italy, the popes asked the French to help them overthrow the German emperors.  Power struggles in Italy and Sicily led to 200 years of chaos in that region.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8386ADE-2872-4C58-A1E5-ED86440E51C9}"/>
              </a:ext>
            </a:extLst>
          </p:cNvPr>
          <p:cNvSpPr>
            <a:spLocks noGrp="1"/>
          </p:cNvSpPr>
          <p:nvPr>
            <p:ph type="title"/>
          </p:nvPr>
        </p:nvSpPr>
        <p:spPr>
          <a:xfrm>
            <a:off x="337608" y="234893"/>
            <a:ext cx="11196827" cy="695353"/>
          </a:xfrm>
        </p:spPr>
        <p:txBody>
          <a:bodyPr>
            <a:normAutofit/>
          </a:bodyPr>
          <a:lstStyle/>
          <a:p>
            <a:pPr algn="l"/>
            <a:r>
              <a:rPr lang="en-US" sz="4400" dirty="0"/>
              <a:t>Struggle for Italy</a:t>
            </a:r>
          </a:p>
        </p:txBody>
      </p:sp>
      <p:graphicFrame>
        <p:nvGraphicFramePr>
          <p:cNvPr id="6" name="Table 5">
            <a:extLst>
              <a:ext uri="{FF2B5EF4-FFF2-40B4-BE49-F238E27FC236}">
                <a16:creationId xmlns:a16="http://schemas.microsoft.com/office/drawing/2014/main" xmlns="" id="{DF1DC1E9-FD4B-43E2-B4D2-824E771C16E4}"/>
              </a:ext>
            </a:extLst>
          </p:cNvPr>
          <p:cNvGraphicFramePr>
            <a:graphicFrameLocks noGrp="1"/>
          </p:cNvGraphicFramePr>
          <p:nvPr>
            <p:extLst>
              <p:ext uri="{D42A27DB-BD31-4B8C-83A1-F6EECF244321}">
                <p14:modId xmlns:p14="http://schemas.microsoft.com/office/powerpoint/2010/main" xmlns="" val="943871899"/>
              </p:ext>
            </p:extLst>
          </p:nvPr>
        </p:nvGraphicFramePr>
        <p:xfrm>
          <a:off x="247650" y="879446"/>
          <a:ext cx="10648950" cy="5794461"/>
        </p:xfrm>
        <a:graphic>
          <a:graphicData uri="http://schemas.openxmlformats.org/drawingml/2006/table">
            <a:tbl>
              <a:tblPr firstRow="1" bandRow="1">
                <a:tableStyleId>{F5AB1C69-6EDB-4FF4-983F-18BD219EF322}</a:tableStyleId>
              </a:tblPr>
              <a:tblGrid>
                <a:gridCol w="10648950">
                  <a:extLst>
                    <a:ext uri="{9D8B030D-6E8A-4147-A177-3AD203B41FA5}">
                      <a16:colId xmlns:a16="http://schemas.microsoft.com/office/drawing/2014/main" xmlns="" val="2963199963"/>
                    </a:ext>
                  </a:extLst>
                </a:gridCol>
              </a:tblGrid>
              <a:tr h="2373233">
                <a:tc>
                  <a:txBody>
                    <a:bodyPr/>
                    <a:lstStyle/>
                    <a:p>
                      <a:pPr algn="l"/>
                      <a:r>
                        <a:rPr lang="en-US" sz="2400" u="sng" dirty="0">
                          <a:solidFill>
                            <a:schemeClr val="tx1"/>
                          </a:solidFill>
                        </a:rPr>
                        <a:t>Frederick </a:t>
                      </a:r>
                    </a:p>
                    <a:p>
                      <a:pPr algn="l"/>
                      <a:r>
                        <a:rPr lang="en-US" sz="2400" b="0" u="none" baseline="0" dirty="0">
                          <a:solidFill>
                            <a:schemeClr val="tx1"/>
                          </a:solidFill>
                        </a:rPr>
                        <a:t>   </a:t>
                      </a:r>
                      <a:r>
                        <a:rPr lang="en-US" sz="2400" u="sng" dirty="0">
                          <a:solidFill>
                            <a:schemeClr val="tx1"/>
                          </a:solidFill>
                        </a:rPr>
                        <a:t>Barbarossa</a:t>
                      </a:r>
                    </a:p>
                    <a:p>
                      <a:pPr algn="l"/>
                      <a:r>
                        <a:rPr lang="en-US" sz="2400" b="0" u="none" dirty="0">
                          <a:solidFill>
                            <a:schemeClr val="tx1"/>
                          </a:solidFill>
                        </a:rPr>
                        <a:t>   (1155-1190)</a:t>
                      </a:r>
                    </a:p>
                    <a:p>
                      <a:pPr algn="l"/>
                      <a:r>
                        <a:rPr lang="en-US" sz="2400" b="0" u="none" dirty="0">
                          <a:solidFill>
                            <a:schemeClr val="tx1"/>
                          </a:solidFill>
                        </a:rPr>
                        <a:t>     A.K.A……….</a:t>
                      </a:r>
                    </a:p>
                    <a:p>
                      <a:pPr algn="l"/>
                      <a:r>
                        <a:rPr lang="en-US" sz="2400" b="0" u="none" dirty="0">
                          <a:solidFill>
                            <a:schemeClr val="tx1"/>
                          </a:solidFill>
                        </a:rPr>
                        <a:t>     “Red-Beard”</a:t>
                      </a:r>
                    </a:p>
                    <a:p>
                      <a:pPr algn="ctr"/>
                      <a:endParaRPr lang="en-US" sz="2400" u="sng" dirty="0">
                        <a:solidFill>
                          <a:schemeClr val="tx1"/>
                        </a:solidFill>
                      </a:endParaRPr>
                    </a:p>
                  </a:txBody>
                  <a:tcPr/>
                </a:tc>
                <a:extLst>
                  <a:ext uri="{0D108BD9-81ED-4DB2-BD59-A6C34878D82A}">
                    <a16:rowId xmlns:a16="http://schemas.microsoft.com/office/drawing/2014/main" xmlns="" val="2633897239"/>
                  </a:ext>
                </a:extLst>
              </a:tr>
              <a:tr h="3421228">
                <a:tc>
                  <a:txBody>
                    <a:bodyPr/>
                    <a:lstStyle/>
                    <a:p>
                      <a:pPr marL="285750" indent="-285750">
                        <a:buFont typeface="Arial" panose="020B0604020202020204" pitchFamily="34" charset="0"/>
                        <a:buChar char="•"/>
                      </a:pPr>
                      <a:r>
                        <a:rPr lang="en-US" sz="2000" dirty="0"/>
                        <a:t>One of Greatest Emperors of Medieval Europe</a:t>
                      </a:r>
                    </a:p>
                    <a:p>
                      <a:pPr marL="285750" indent="-285750">
                        <a:buFont typeface="Arial" panose="020B0604020202020204" pitchFamily="34" charset="0"/>
                        <a:buChar char="•"/>
                      </a:pPr>
                      <a:r>
                        <a:rPr lang="en-US" sz="2000" dirty="0"/>
                        <a:t>Confident, energetic, ambitious, and skillful in organization</a:t>
                      </a:r>
                    </a:p>
                    <a:p>
                      <a:pPr marL="285750" indent="-285750">
                        <a:buFont typeface="Arial" panose="020B0604020202020204" pitchFamily="34" charset="0"/>
                        <a:buChar char="•"/>
                      </a:pPr>
                      <a:r>
                        <a:rPr lang="en-US" sz="2000" dirty="0">
                          <a:solidFill>
                            <a:srgbClr val="0070C0"/>
                          </a:solidFill>
                        </a:rPr>
                        <a:t>Displayed qualities that made him look “Super-Human”</a:t>
                      </a:r>
                    </a:p>
                    <a:p>
                      <a:pPr marL="285750" indent="-285750">
                        <a:buFont typeface="Arial" panose="020B0604020202020204" pitchFamily="34" charset="0"/>
                        <a:buChar char="•"/>
                      </a:pPr>
                      <a:r>
                        <a:rPr lang="en-US" sz="2000" dirty="0">
                          <a:solidFill>
                            <a:srgbClr val="0070C0"/>
                          </a:solidFill>
                        </a:rPr>
                        <a:t>Dreamed of building empire from Baltic to the Adriatic (Germany to Italy)</a:t>
                      </a:r>
                    </a:p>
                    <a:p>
                      <a:pPr marL="285750" indent="-285750">
                        <a:buFont typeface="Arial" panose="020B0604020202020204" pitchFamily="34" charset="0"/>
                        <a:buChar char="•"/>
                      </a:pPr>
                      <a:r>
                        <a:rPr lang="en-US" sz="2000" dirty="0">
                          <a:solidFill>
                            <a:srgbClr val="0070C0"/>
                          </a:solidFill>
                        </a:rPr>
                        <a:t>Tried to conquer Northern Italy</a:t>
                      </a:r>
                    </a:p>
                    <a:p>
                      <a:pPr marL="285750" indent="-285750">
                        <a:buFont typeface="Arial" panose="020B0604020202020204" pitchFamily="34" charset="0"/>
                        <a:buChar char="•"/>
                      </a:pPr>
                      <a:r>
                        <a:rPr lang="en-US" sz="2000" dirty="0"/>
                        <a:t>Resisted by the Lombard League (Pope and northern Italian cities)</a:t>
                      </a:r>
                    </a:p>
                    <a:p>
                      <a:pPr marL="285750" indent="-285750">
                        <a:buFont typeface="Arial" panose="020B0604020202020204" pitchFamily="34" charset="0"/>
                        <a:buChar char="•"/>
                      </a:pPr>
                      <a:r>
                        <a:rPr lang="en-US" sz="2000" dirty="0">
                          <a:solidFill>
                            <a:srgbClr val="0070C0"/>
                          </a:solidFill>
                        </a:rPr>
                        <a:t>United Southern Italy Through marriage of son to Heiress of </a:t>
                      </a:r>
                      <a:r>
                        <a:rPr lang="en-US" sz="2000" dirty="0" err="1">
                          <a:solidFill>
                            <a:srgbClr val="0070C0"/>
                          </a:solidFill>
                        </a:rPr>
                        <a:t>Siciliy</a:t>
                      </a:r>
                      <a:endParaRPr lang="en-US" sz="2000" dirty="0">
                        <a:solidFill>
                          <a:srgbClr val="0070C0"/>
                        </a:solidFill>
                      </a:endParaRPr>
                    </a:p>
                    <a:p>
                      <a:pPr marL="285750" indent="-285750">
                        <a:buFont typeface="Arial" panose="020B0604020202020204" pitchFamily="34" charset="0"/>
                        <a:buChar char="•"/>
                      </a:pPr>
                      <a:r>
                        <a:rPr lang="en-US" sz="2000" dirty="0">
                          <a:solidFill>
                            <a:srgbClr val="0070C0"/>
                          </a:solidFill>
                        </a:rPr>
                        <a:t>Made peace with Pope whiling going on the Third Crusade</a:t>
                      </a:r>
                    </a:p>
                    <a:p>
                      <a:pPr marL="285750" indent="-285750">
                        <a:buFont typeface="Arial" panose="020B0604020202020204" pitchFamily="34" charset="0"/>
                        <a:buChar char="•"/>
                      </a:pPr>
                      <a:r>
                        <a:rPr lang="en-US" sz="2000" dirty="0"/>
                        <a:t>Died on route to Holy Land in 1190 anti-climactically while bathing in a river</a:t>
                      </a:r>
                    </a:p>
                    <a:p>
                      <a:pPr marL="285750" indent="-285750">
                        <a:buFont typeface="Arial" panose="020B0604020202020204" pitchFamily="34" charset="0"/>
                        <a:buChar char="•"/>
                      </a:pPr>
                      <a:endParaRPr lang="en-US" dirty="0"/>
                    </a:p>
                  </a:txBody>
                  <a:tcPr/>
                </a:tc>
                <a:extLst>
                  <a:ext uri="{0D108BD9-81ED-4DB2-BD59-A6C34878D82A}">
                    <a16:rowId xmlns:a16="http://schemas.microsoft.com/office/drawing/2014/main" xmlns="" val="4245478565"/>
                  </a:ext>
                </a:extLst>
              </a:tr>
            </a:tbl>
          </a:graphicData>
        </a:graphic>
      </p:graphicFrame>
      <p:pic>
        <p:nvPicPr>
          <p:cNvPr id="2050" name="Picture 2" descr="Related image">
            <a:extLst>
              <a:ext uri="{FF2B5EF4-FFF2-40B4-BE49-F238E27FC236}">
                <a16:creationId xmlns:a16="http://schemas.microsoft.com/office/drawing/2014/main" xmlns="" id="{6AD005AF-7A0F-43AC-8957-6E07503AC137}"/>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476729" y="0"/>
            <a:ext cx="3715271" cy="56049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73206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5BE634-A13D-4B14-A7C0-95A9537692E3}"/>
              </a:ext>
            </a:extLst>
          </p:cNvPr>
          <p:cNvSpPr>
            <a:spLocks noGrp="1"/>
          </p:cNvSpPr>
          <p:nvPr>
            <p:ph type="title"/>
          </p:nvPr>
        </p:nvSpPr>
        <p:spPr>
          <a:xfrm>
            <a:off x="106172" y="142847"/>
            <a:ext cx="11692127" cy="784253"/>
          </a:xfrm>
        </p:spPr>
        <p:txBody>
          <a:bodyPr>
            <a:normAutofit/>
          </a:bodyPr>
          <a:lstStyle/>
          <a:p>
            <a:pPr algn="l"/>
            <a:r>
              <a:rPr lang="en-US" sz="4800" dirty="0"/>
              <a:t>Struggles for Italy</a:t>
            </a:r>
          </a:p>
        </p:txBody>
      </p:sp>
      <p:graphicFrame>
        <p:nvGraphicFramePr>
          <p:cNvPr id="4" name="Table 3">
            <a:extLst>
              <a:ext uri="{FF2B5EF4-FFF2-40B4-BE49-F238E27FC236}">
                <a16:creationId xmlns:a16="http://schemas.microsoft.com/office/drawing/2014/main" xmlns="" id="{8EF6FC39-D982-451D-93F8-0AEF266520C8}"/>
              </a:ext>
            </a:extLst>
          </p:cNvPr>
          <p:cNvGraphicFramePr>
            <a:graphicFrameLocks noGrp="1"/>
          </p:cNvGraphicFramePr>
          <p:nvPr>
            <p:extLst>
              <p:ext uri="{D42A27DB-BD31-4B8C-83A1-F6EECF244321}">
                <p14:modId xmlns:p14="http://schemas.microsoft.com/office/powerpoint/2010/main" xmlns="" val="2861468348"/>
              </p:ext>
            </p:extLst>
          </p:nvPr>
        </p:nvGraphicFramePr>
        <p:xfrm>
          <a:off x="203200" y="800099"/>
          <a:ext cx="11595099" cy="1463040"/>
        </p:xfrm>
        <a:graphic>
          <a:graphicData uri="http://schemas.openxmlformats.org/drawingml/2006/table">
            <a:tbl>
              <a:tblPr firstRow="1" bandRow="1">
                <a:tableStyleId>{F5AB1C69-6EDB-4FF4-983F-18BD219EF322}</a:tableStyleId>
              </a:tblPr>
              <a:tblGrid>
                <a:gridCol w="11595099">
                  <a:extLst>
                    <a:ext uri="{9D8B030D-6E8A-4147-A177-3AD203B41FA5}">
                      <a16:colId xmlns:a16="http://schemas.microsoft.com/office/drawing/2014/main" xmlns="" val="2066215382"/>
                    </a:ext>
                  </a:extLst>
                </a:gridCol>
              </a:tblGrid>
              <a:tr h="861219">
                <a:tc>
                  <a:txBody>
                    <a:bodyPr/>
                    <a:lstStyle/>
                    <a:p>
                      <a:r>
                        <a:rPr lang="en-US" sz="3200" dirty="0">
                          <a:solidFill>
                            <a:schemeClr val="tx1"/>
                          </a:solidFill>
                        </a:rPr>
                        <a:t>Frederick II</a:t>
                      </a:r>
                    </a:p>
                    <a:p>
                      <a:r>
                        <a:rPr lang="en-US" sz="3200" dirty="0">
                          <a:solidFill>
                            <a:schemeClr val="tx1"/>
                          </a:solidFill>
                        </a:rPr>
                        <a:t>(1194-1250)</a:t>
                      </a:r>
                    </a:p>
                  </a:txBody>
                  <a:tcPr/>
                </a:tc>
                <a:extLst>
                  <a:ext uri="{0D108BD9-81ED-4DB2-BD59-A6C34878D82A}">
                    <a16:rowId xmlns:a16="http://schemas.microsoft.com/office/drawing/2014/main" xmlns="" val="2339488404"/>
                  </a:ext>
                </a:extLst>
              </a:tr>
              <a:tr h="319882">
                <a:tc>
                  <a:txBody>
                    <a:bodyPr/>
                    <a:lstStyle/>
                    <a:p>
                      <a:pPr marL="285750" indent="-285750">
                        <a:buFont typeface="Arial" panose="020B0604020202020204" pitchFamily="34" charset="0"/>
                        <a:buChar char="•"/>
                      </a:pPr>
                      <a:endParaRPr lang="en-US" sz="2000" dirty="0"/>
                    </a:p>
                  </a:txBody>
                  <a:tcPr/>
                </a:tc>
                <a:extLst>
                  <a:ext uri="{0D108BD9-81ED-4DB2-BD59-A6C34878D82A}">
                    <a16:rowId xmlns:a16="http://schemas.microsoft.com/office/drawing/2014/main" xmlns="" val="3959410242"/>
                  </a:ext>
                </a:extLst>
              </a:tr>
            </a:tbl>
          </a:graphicData>
        </a:graphic>
      </p:graphicFrame>
      <p:pic>
        <p:nvPicPr>
          <p:cNvPr id="5" name="Picture 2" descr="Image result for frederick ii holy roman emperor">
            <a:extLst>
              <a:ext uri="{FF2B5EF4-FFF2-40B4-BE49-F238E27FC236}">
                <a16:creationId xmlns:a16="http://schemas.microsoft.com/office/drawing/2014/main" xmlns="" id="{14368FB5-5840-44A8-8A15-386C726C3C29}"/>
              </a:ext>
            </a:extLst>
          </p:cNvPr>
          <p:cNvPicPr>
            <a:picLocks noChangeAspect="1" noChangeArrowheads="1"/>
          </p:cNvPicPr>
          <p:nvPr/>
        </p:nvPicPr>
        <p:blipFill>
          <a:blip r:embed="rId2"/>
          <a:srcRect/>
          <a:stretch>
            <a:fillRect/>
          </a:stretch>
        </p:blipFill>
        <p:spPr bwMode="auto">
          <a:xfrm>
            <a:off x="8549203" y="-18448"/>
            <a:ext cx="3536624" cy="3447448"/>
          </a:xfrm>
          <a:prstGeom prst="rect">
            <a:avLst/>
          </a:prstGeom>
          <a:noFill/>
        </p:spPr>
      </p:pic>
      <p:sp>
        <p:nvSpPr>
          <p:cNvPr id="6" name="TextBox 5">
            <a:extLst>
              <a:ext uri="{FF2B5EF4-FFF2-40B4-BE49-F238E27FC236}">
                <a16:creationId xmlns:a16="http://schemas.microsoft.com/office/drawing/2014/main" xmlns="" id="{F5521010-8386-41EB-80D8-61341A50A912}"/>
              </a:ext>
            </a:extLst>
          </p:cNvPr>
          <p:cNvSpPr txBox="1"/>
          <p:nvPr/>
        </p:nvSpPr>
        <p:spPr>
          <a:xfrm>
            <a:off x="393701" y="1888272"/>
            <a:ext cx="10566400" cy="4247317"/>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dk1"/>
                </a:solidFill>
              </a:rPr>
              <a:t>One of the most controversial rulers of his time</a:t>
            </a:r>
          </a:p>
          <a:p>
            <a:pPr marL="285750" indent="-285750">
              <a:buFont typeface="Arial" panose="020B0604020202020204" pitchFamily="34" charset="0"/>
              <a:buChar char="•"/>
            </a:pPr>
            <a:r>
              <a:rPr lang="en-US" dirty="0">
                <a:solidFill>
                  <a:srgbClr val="0070C0"/>
                </a:solidFill>
              </a:rPr>
              <a:t>Known for grand ambitions in the political and cultural arena. </a:t>
            </a:r>
          </a:p>
          <a:p>
            <a:pPr marL="285750" indent="-285750">
              <a:buFont typeface="Arial" panose="020B0604020202020204" pitchFamily="34" charset="0"/>
              <a:buChar char="•"/>
            </a:pPr>
            <a:r>
              <a:rPr lang="en-US" dirty="0">
                <a:solidFill>
                  <a:srgbClr val="0070C0"/>
                </a:solidFill>
              </a:rPr>
              <a:t>Embroiled in a life-long clash with the papacy, </a:t>
            </a:r>
            <a:r>
              <a:rPr lang="en-US" dirty="0">
                <a:solidFill>
                  <a:schemeClr val="dk1"/>
                </a:solidFill>
              </a:rPr>
              <a:t>which found itself between the </a:t>
            </a:r>
          </a:p>
          <a:p>
            <a:r>
              <a:rPr lang="en-US" dirty="0">
                <a:solidFill>
                  <a:schemeClr val="dk1"/>
                </a:solidFill>
              </a:rPr>
              <a:t>      Emperor’s lands in northern Italy and his Kingdom of Sicily in the south</a:t>
            </a:r>
          </a:p>
          <a:p>
            <a:pPr marL="285750" indent="-285750">
              <a:buFont typeface="Arial" panose="020B0604020202020204" pitchFamily="34" charset="0"/>
              <a:buChar char="•"/>
            </a:pPr>
            <a:r>
              <a:rPr lang="en-US" dirty="0">
                <a:solidFill>
                  <a:srgbClr val="0070C0"/>
                </a:solidFill>
              </a:rPr>
              <a:t>Spent little time in Germany and neglected his kingdom there</a:t>
            </a:r>
          </a:p>
          <a:p>
            <a:pPr marL="285750" indent="-285750">
              <a:buFont typeface="Arial" panose="020B0604020202020204" pitchFamily="34" charset="0"/>
              <a:buChar char="•"/>
            </a:pPr>
            <a:r>
              <a:rPr lang="en-US" dirty="0">
                <a:solidFill>
                  <a:schemeClr val="dk1"/>
                </a:solidFill>
              </a:rPr>
              <a:t>Excommunicated twice for ambitions and his disregard for Papal opinion</a:t>
            </a:r>
          </a:p>
          <a:p>
            <a:pPr marL="285750" indent="-285750">
              <a:buFont typeface="Arial" panose="020B0604020202020204" pitchFamily="34" charset="0"/>
              <a:buChar char="•"/>
            </a:pPr>
            <a:r>
              <a:rPr lang="en-US" dirty="0">
                <a:solidFill>
                  <a:schemeClr val="dk1"/>
                </a:solidFill>
              </a:rPr>
              <a:t>Married at least three times, fathered eight legitimate children and had many mistresses and illegitimate children </a:t>
            </a:r>
          </a:p>
          <a:p>
            <a:pPr marL="285750" indent="-285750">
              <a:buFont typeface="Arial" panose="020B0604020202020204" pitchFamily="34" charset="0"/>
              <a:buChar char="•"/>
            </a:pPr>
            <a:r>
              <a:rPr lang="en-US" dirty="0">
                <a:solidFill>
                  <a:srgbClr val="0070C0"/>
                </a:solidFill>
              </a:rPr>
              <a:t>Known to have little interest in religion and studied human and animal anatomy</a:t>
            </a:r>
          </a:p>
          <a:p>
            <a:pPr marL="285750" indent="-285750">
              <a:buFont typeface="Arial" panose="020B0604020202020204" pitchFamily="34" charset="0"/>
              <a:buChar char="•"/>
            </a:pPr>
            <a:r>
              <a:rPr lang="en-US" dirty="0">
                <a:solidFill>
                  <a:schemeClr val="dk1"/>
                </a:solidFill>
              </a:rPr>
              <a:t>Frederick was guilty of performing a series of atrocious experiments on his fellow human beings during his reign</a:t>
            </a:r>
          </a:p>
          <a:p>
            <a:pPr marL="285750" indent="-285750">
              <a:buFont typeface="Arial" panose="020B0604020202020204" pitchFamily="34" charset="0"/>
              <a:buChar char="•"/>
            </a:pPr>
            <a:r>
              <a:rPr lang="en-US" dirty="0">
                <a:solidFill>
                  <a:schemeClr val="dk1"/>
                </a:solidFill>
              </a:rPr>
              <a:t>Frederick had his good points, he was known to be charming and intelligent, well-mannered and hard working. </a:t>
            </a:r>
          </a:p>
          <a:p>
            <a:pPr marL="285750" indent="-285750">
              <a:buFont typeface="Arial" panose="020B0604020202020204" pitchFamily="34" charset="0"/>
              <a:buChar char="•"/>
            </a:pPr>
            <a:r>
              <a:rPr lang="en-US" dirty="0">
                <a:solidFill>
                  <a:schemeClr val="dk1"/>
                </a:solidFill>
              </a:rPr>
              <a:t>Although he could be charming, the lecherous, cunning, greedy side of the Emperor was more often than not at the fore, the man was quick to temper and slow to forget</a:t>
            </a:r>
            <a:endParaRPr lang="en-US" dirty="0"/>
          </a:p>
        </p:txBody>
      </p:sp>
    </p:spTree>
    <p:extLst>
      <p:ext uri="{BB962C8B-B14F-4D97-AF65-F5344CB8AC3E}">
        <p14:creationId xmlns:p14="http://schemas.microsoft.com/office/powerpoint/2010/main" xmlns="" val="198504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wipe(down)">
                                      <p:cBhvr>
                                        <p:cTn id="14" dur="580">
                                          <p:stCondLst>
                                            <p:cond delay="0"/>
                                          </p:stCondLst>
                                        </p:cTn>
                                        <p:tgtEl>
                                          <p:spTgt spid="6">
                                            <p:txEl>
                                              <p:pRg st="1" end="1"/>
                                            </p:txEl>
                                          </p:spTgt>
                                        </p:tgtEl>
                                      </p:cBhvr>
                                    </p:animEffect>
                                    <p:anim calcmode="lin" valueType="num">
                                      <p:cBhvr>
                                        <p:cTn id="15"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xEl>
                                              <p:pRg st="1" end="1"/>
                                            </p:txEl>
                                          </p:spTgt>
                                        </p:tgtEl>
                                      </p:cBhvr>
                                      <p:to x="100000" y="60000"/>
                                    </p:animScale>
                                    <p:animScale>
                                      <p:cBhvr>
                                        <p:cTn id="21" dur="166" decel="50000">
                                          <p:stCondLst>
                                            <p:cond delay="676"/>
                                          </p:stCondLst>
                                        </p:cTn>
                                        <p:tgtEl>
                                          <p:spTgt spid="6">
                                            <p:txEl>
                                              <p:pRg st="1" end="1"/>
                                            </p:txEl>
                                          </p:spTgt>
                                        </p:tgtEl>
                                      </p:cBhvr>
                                      <p:to x="100000" y="100000"/>
                                    </p:animScale>
                                    <p:animScale>
                                      <p:cBhvr>
                                        <p:cTn id="22" dur="26">
                                          <p:stCondLst>
                                            <p:cond delay="1312"/>
                                          </p:stCondLst>
                                        </p:cTn>
                                        <p:tgtEl>
                                          <p:spTgt spid="6">
                                            <p:txEl>
                                              <p:pRg st="1" end="1"/>
                                            </p:txEl>
                                          </p:spTgt>
                                        </p:tgtEl>
                                      </p:cBhvr>
                                      <p:to x="100000" y="80000"/>
                                    </p:animScale>
                                    <p:animScale>
                                      <p:cBhvr>
                                        <p:cTn id="23" dur="166" decel="50000">
                                          <p:stCondLst>
                                            <p:cond delay="1338"/>
                                          </p:stCondLst>
                                        </p:cTn>
                                        <p:tgtEl>
                                          <p:spTgt spid="6">
                                            <p:txEl>
                                              <p:pRg st="1" end="1"/>
                                            </p:txEl>
                                          </p:spTgt>
                                        </p:tgtEl>
                                      </p:cBhvr>
                                      <p:to x="100000" y="100000"/>
                                    </p:animScale>
                                    <p:animScale>
                                      <p:cBhvr>
                                        <p:cTn id="24" dur="26">
                                          <p:stCondLst>
                                            <p:cond delay="1642"/>
                                          </p:stCondLst>
                                        </p:cTn>
                                        <p:tgtEl>
                                          <p:spTgt spid="6">
                                            <p:txEl>
                                              <p:pRg st="1" end="1"/>
                                            </p:txEl>
                                          </p:spTgt>
                                        </p:tgtEl>
                                      </p:cBhvr>
                                      <p:to x="100000" y="90000"/>
                                    </p:animScale>
                                    <p:animScale>
                                      <p:cBhvr>
                                        <p:cTn id="25" dur="166" decel="50000">
                                          <p:stCondLst>
                                            <p:cond delay="1668"/>
                                          </p:stCondLst>
                                        </p:cTn>
                                        <p:tgtEl>
                                          <p:spTgt spid="6">
                                            <p:txEl>
                                              <p:pRg st="1" end="1"/>
                                            </p:txEl>
                                          </p:spTgt>
                                        </p:tgtEl>
                                      </p:cBhvr>
                                      <p:to x="100000" y="100000"/>
                                    </p:animScale>
                                    <p:animScale>
                                      <p:cBhvr>
                                        <p:cTn id="26" dur="26">
                                          <p:stCondLst>
                                            <p:cond delay="1808"/>
                                          </p:stCondLst>
                                        </p:cTn>
                                        <p:tgtEl>
                                          <p:spTgt spid="6">
                                            <p:txEl>
                                              <p:pRg st="1" end="1"/>
                                            </p:txEl>
                                          </p:spTgt>
                                        </p:tgtEl>
                                      </p:cBhvr>
                                      <p:to x="100000" y="95000"/>
                                    </p:animScale>
                                    <p:animScale>
                                      <p:cBhvr>
                                        <p:cTn id="27" dur="166" decel="50000">
                                          <p:stCondLst>
                                            <p:cond delay="1834"/>
                                          </p:stCondLst>
                                        </p:cTn>
                                        <p:tgtEl>
                                          <p:spTgt spid="6">
                                            <p:txEl>
                                              <p:pRg st="1" end="1"/>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500"/>
                                        <p:tgtEl>
                                          <p:spTgt spid="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500"/>
                                        <p:tgtEl>
                                          <p:spTgt spid="6">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Effect transition="in" filter="fade">
                                      <p:cBhvr>
                                        <p:cTn id="56" dur="1000"/>
                                        <p:tgtEl>
                                          <p:spTgt spid="6">
                                            <p:txEl>
                                              <p:pRg st="7" end="7"/>
                                            </p:txEl>
                                          </p:spTgt>
                                        </p:tgtEl>
                                      </p:cBhvr>
                                    </p:animEffect>
                                    <p:anim calcmode="lin" valueType="num">
                                      <p:cBhvr>
                                        <p:cTn id="5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animEffect transition="in" filter="wipe(down)">
                                      <p:cBhvr>
                                        <p:cTn id="63" dur="500"/>
                                        <p:tgtEl>
                                          <p:spTgt spid="6">
                                            <p:txEl>
                                              <p:pRg st="8" end="8"/>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6">
                                            <p:txEl>
                                              <p:pRg st="9" end="9"/>
                                            </p:txEl>
                                          </p:spTgt>
                                        </p:tgtEl>
                                        <p:attrNameLst>
                                          <p:attrName>style.visibility</p:attrName>
                                        </p:attrNameLst>
                                      </p:cBhvr>
                                      <p:to>
                                        <p:strVal val="visible"/>
                                      </p:to>
                                    </p:set>
                                    <p:animEffect transition="in" filter="fade">
                                      <p:cBhvr>
                                        <p:cTn id="68" dur="500"/>
                                        <p:tgtEl>
                                          <p:spTgt spid="6">
                                            <p:txEl>
                                              <p:pRg st="9" end="9"/>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6">
                                            <p:txEl>
                                              <p:pRg st="10" end="10"/>
                                            </p:txEl>
                                          </p:spTgt>
                                        </p:tgtEl>
                                        <p:attrNameLst>
                                          <p:attrName>style.visibility</p:attrName>
                                        </p:attrNameLst>
                                      </p:cBhvr>
                                      <p:to>
                                        <p:strVal val="visible"/>
                                      </p:to>
                                    </p:set>
                                    <p:animEffect transition="in" filter="fade">
                                      <p:cBhvr>
                                        <p:cTn id="73"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Headlines" id="{3841520A-25F2-4EB8-BE4C-611DB5ABEED9}" vid="{ECD25A4C-D97E-4C12-84B1-63580BFFA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TotalTime>
  <Words>1769</Words>
  <Application>Microsoft Office PowerPoint</Application>
  <PresentationFormat>Custom</PresentationFormat>
  <Paragraphs>155</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Headlines</vt:lpstr>
      <vt:lpstr>The Holy Roman Empire and the Church</vt:lpstr>
      <vt:lpstr>Slide 2</vt:lpstr>
      <vt:lpstr>OTTO I</vt:lpstr>
      <vt:lpstr>Pope Deposes a King</vt:lpstr>
      <vt:lpstr>Conflict Between Popes and Emperors</vt:lpstr>
      <vt:lpstr>Conflict Between Popes and Emperors</vt:lpstr>
      <vt:lpstr>The Struggle for Italy</vt:lpstr>
      <vt:lpstr>Struggle for Italy</vt:lpstr>
      <vt:lpstr>Struggles for Italy</vt:lpstr>
      <vt:lpstr>Frederick II “Emperor Frankenstein” </vt:lpstr>
      <vt:lpstr>Frederick II “Emperor Frankenstein” </vt:lpstr>
      <vt:lpstr>Frederick II</vt:lpstr>
      <vt:lpstr>Slide 13</vt:lpstr>
      <vt:lpstr>Height of the Church’s Power</vt:lpstr>
      <vt:lpstr>Hundred Years’ War, 1337–1453</vt:lpstr>
      <vt:lpstr>The Hundred Years War</vt:lpstr>
      <vt:lpstr>The Hundred Years’ War</vt:lpstr>
      <vt:lpstr>Turning Points of the Hundred Years’ War</vt:lpstr>
      <vt:lpstr>Joan of Arc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High Middle Ages</dc:title>
  <dc:creator>Adam Butryn</dc:creator>
  <cp:lastModifiedBy>abutryn</cp:lastModifiedBy>
  <cp:revision>81</cp:revision>
  <dcterms:created xsi:type="dcterms:W3CDTF">2018-10-10T19:27:58Z</dcterms:created>
  <dcterms:modified xsi:type="dcterms:W3CDTF">2018-10-26T13:48:34Z</dcterms:modified>
</cp:coreProperties>
</file>